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56" r:id="rId2"/>
    <p:sldId id="294" r:id="rId3"/>
    <p:sldId id="258" r:id="rId4"/>
    <p:sldId id="291" r:id="rId5"/>
    <p:sldId id="292" r:id="rId6"/>
    <p:sldId id="293" r:id="rId7"/>
    <p:sldId id="259" r:id="rId8"/>
    <p:sldId id="260" r:id="rId9"/>
    <p:sldId id="257" r:id="rId10"/>
    <p:sldId id="262" r:id="rId11"/>
    <p:sldId id="263" r:id="rId12"/>
    <p:sldId id="264" r:id="rId13"/>
    <p:sldId id="265" r:id="rId14"/>
    <p:sldId id="266" r:id="rId15"/>
    <p:sldId id="267" r:id="rId16"/>
    <p:sldId id="273" r:id="rId17"/>
    <p:sldId id="287" r:id="rId18"/>
    <p:sldId id="288" r:id="rId19"/>
    <p:sldId id="289" r:id="rId20"/>
    <p:sldId id="290" r:id="rId21"/>
    <p:sldId id="268" r:id="rId22"/>
    <p:sldId id="272" r:id="rId23"/>
    <p:sldId id="274" r:id="rId24"/>
    <p:sldId id="275" r:id="rId25"/>
    <p:sldId id="270" r:id="rId26"/>
    <p:sldId id="276" r:id="rId27"/>
    <p:sldId id="277" r:id="rId28"/>
    <p:sldId id="278" r:id="rId29"/>
    <p:sldId id="279" r:id="rId30"/>
    <p:sldId id="281" r:id="rId31"/>
    <p:sldId id="282" r:id="rId32"/>
    <p:sldId id="283" r:id="rId33"/>
    <p:sldId id="284" r:id="rId34"/>
    <p:sldId id="285" r:id="rId35"/>
    <p:sldId id="286" r:id="rId36"/>
    <p:sldId id="28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94674"/>
  </p:normalViewPr>
  <p:slideViewPr>
    <p:cSldViewPr snapToGrid="0" snapToObjects="1">
      <p:cViewPr varScale="1">
        <p:scale>
          <a:sx n="94" d="100"/>
          <a:sy n="94" d="100"/>
        </p:scale>
        <p:origin x="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51C3B-7A28-C04A-896D-4CA10012880B}" type="datetimeFigureOut">
              <a:rPr lang="en-US" smtClean="0"/>
              <a:t>12/1/17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47C54-EBCF-D842-B58C-D1FB14109566}" type="slidenum">
              <a:rPr lang="en-US" smtClean="0"/>
              <a:t>‹#›</a:t>
            </a:fld>
            <a:endParaRPr lang="en-US"/>
          </a:p>
        </p:txBody>
      </p:sp>
    </p:spTree>
    <p:extLst>
      <p:ext uri="{BB962C8B-B14F-4D97-AF65-F5344CB8AC3E}">
        <p14:creationId xmlns:p14="http://schemas.microsoft.com/office/powerpoint/2010/main" val="165914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err="1" smtClean="0"/>
              <a:t>backfround</a:t>
            </a:r>
            <a:r>
              <a:rPr lang="en-US" dirty="0" smtClean="0"/>
              <a:t> to </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1</a:t>
            </a:fld>
            <a:endParaRPr lang="en-US"/>
          </a:p>
        </p:txBody>
      </p:sp>
    </p:spTree>
    <p:extLst>
      <p:ext uri="{BB962C8B-B14F-4D97-AF65-F5344CB8AC3E}">
        <p14:creationId xmlns:p14="http://schemas.microsoft.com/office/powerpoint/2010/main" val="250641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Feedback loop is immediate. Also- peer review has</a:t>
            </a:r>
            <a:r>
              <a:rPr lang="en-US" baseline="0" dirty="0" smtClean="0"/>
              <a:t> to be part of this. </a:t>
            </a:r>
          </a:p>
          <a:p>
            <a:r>
              <a:rPr lang="en-US" dirty="0" smtClean="0"/>
              <a:t>Often times this server will also deploy the code from the master branch to production upon detecting a change. (This is Continuous Deployment)</a:t>
            </a:r>
          </a:p>
          <a:p>
            <a:r>
              <a:rPr lang="en-US" dirty="0" smtClean="0"/>
              <a:t>The idea here is that we are automating the “code check” jobs usually reserved for the old “Ops” folks</a:t>
            </a:r>
          </a:p>
          <a:p>
            <a:r>
              <a:rPr lang="en-US" dirty="0" smtClean="0"/>
              <a:t>Also- we are keeping the developers accountable for all of their code!</a:t>
            </a:r>
          </a:p>
          <a:p>
            <a:r>
              <a:rPr lang="en-US" dirty="0" smtClean="0"/>
              <a:t>(No more ”throwing boxes over the wall!”)</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25</a:t>
            </a:fld>
            <a:endParaRPr lang="en-US"/>
          </a:p>
        </p:txBody>
      </p:sp>
    </p:spTree>
    <p:extLst>
      <p:ext uri="{BB962C8B-B14F-4D97-AF65-F5344CB8AC3E}">
        <p14:creationId xmlns:p14="http://schemas.microsoft.com/office/powerpoint/2010/main" val="193977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Linters </a:t>
            </a:r>
            <a:r>
              <a:rPr lang="mr-IN" dirty="0" smtClean="0"/>
              <a:t>–</a:t>
            </a:r>
            <a:r>
              <a:rPr lang="en-US" baseline="0" dirty="0" smtClean="0"/>
              <a:t> static checkers (linters) are something else.</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26</a:t>
            </a:fld>
            <a:endParaRPr lang="en-US"/>
          </a:p>
        </p:txBody>
      </p:sp>
    </p:spTree>
    <p:extLst>
      <p:ext uri="{BB962C8B-B14F-4D97-AF65-F5344CB8AC3E}">
        <p14:creationId xmlns:p14="http://schemas.microsoft.com/office/powerpoint/2010/main" val="1839415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the Microsoft integration server. </a:t>
            </a:r>
            <a:r>
              <a:rPr lang="en-US" dirty="0" err="1" smtClean="0"/>
              <a:t>TeamFoundation</a:t>
            </a:r>
            <a:r>
              <a:rPr lang="en-US" dirty="0" smtClean="0"/>
              <a:t> server.</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28</a:t>
            </a:fld>
            <a:endParaRPr lang="en-US"/>
          </a:p>
        </p:txBody>
      </p:sp>
    </p:spTree>
    <p:extLst>
      <p:ext uri="{BB962C8B-B14F-4D97-AF65-F5344CB8AC3E}">
        <p14:creationId xmlns:p14="http://schemas.microsoft.com/office/powerpoint/2010/main" val="110467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Staging server- keep it consistent</a:t>
            </a:r>
            <a:r>
              <a:rPr lang="en-US" baseline="0" dirty="0" smtClean="0"/>
              <a:t> and define what the staging server is.</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29</a:t>
            </a:fld>
            <a:endParaRPr lang="en-US"/>
          </a:p>
        </p:txBody>
      </p:sp>
    </p:spTree>
    <p:extLst>
      <p:ext uri="{BB962C8B-B14F-4D97-AF65-F5344CB8AC3E}">
        <p14:creationId xmlns:p14="http://schemas.microsoft.com/office/powerpoint/2010/main" val="132608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 would help;</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30</a:t>
            </a:fld>
            <a:endParaRPr lang="en-US"/>
          </a:p>
        </p:txBody>
      </p:sp>
    </p:spTree>
    <p:extLst>
      <p:ext uri="{BB962C8B-B14F-4D97-AF65-F5344CB8AC3E}">
        <p14:creationId xmlns:p14="http://schemas.microsoft.com/office/powerpoint/2010/main" val="760404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200" dirty="0" smtClean="0"/>
              <a:t>It also </a:t>
            </a:r>
            <a:r>
              <a:rPr lang="en-US" sz="1200" b="1" dirty="0" smtClean="0"/>
              <a:t>forces</a:t>
            </a:r>
            <a:r>
              <a:rPr lang="en-US" sz="1200" dirty="0" smtClean="0"/>
              <a:t> your developers to </a:t>
            </a:r>
            <a:r>
              <a:rPr lang="en-US" sz="1200" b="1" dirty="0" smtClean="0"/>
              <a:t>write tests</a:t>
            </a:r>
            <a:r>
              <a:rPr lang="en-US" sz="1200" dirty="0" smtClean="0"/>
              <a:t> which forces them to think not </a:t>
            </a:r>
            <a:r>
              <a:rPr lang="en-US" sz="1200" b="1" dirty="0" smtClean="0"/>
              <a:t>only </a:t>
            </a:r>
            <a:r>
              <a:rPr lang="en-US" sz="1200" dirty="0" smtClean="0"/>
              <a:t>about how their code works in isolation but how it works </a:t>
            </a:r>
            <a:r>
              <a:rPr lang="en-US" sz="1200" b="1" dirty="0" smtClean="0"/>
              <a:t>as part of the entire system</a:t>
            </a:r>
            <a:r>
              <a:rPr lang="en-US" sz="1200" dirty="0" smtClean="0"/>
              <a:t>.</a:t>
            </a:r>
          </a:p>
          <a:p>
            <a:pPr marL="285750" indent="-285750">
              <a:buFont typeface="Arial" charset="0"/>
              <a:buChar char="•"/>
            </a:pPr>
            <a:r>
              <a:rPr lang="en-US" sz="1200" dirty="0" smtClean="0"/>
              <a:t>From a management perspective this is an essential tool to ensuring that you keep that metaphorical “wall” from forming between Dev and Ops.</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32</a:t>
            </a:fld>
            <a:endParaRPr lang="en-US"/>
          </a:p>
        </p:txBody>
      </p:sp>
    </p:spTree>
    <p:extLst>
      <p:ext uri="{BB962C8B-B14F-4D97-AF65-F5344CB8AC3E}">
        <p14:creationId xmlns:p14="http://schemas.microsoft.com/office/powerpoint/2010/main" val="1951692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200" dirty="0" smtClean="0"/>
              <a:t>For example: imagine that I have a small bit of code that sends an email and requires, say, Python3, an SMTP library, and runs on Linux machines</a:t>
            </a:r>
            <a:r>
              <a:rPr lang="mr-IN" sz="1200" dirty="0" smtClean="0"/>
              <a:t>…</a:t>
            </a:r>
            <a:endParaRPr lang="en-GB" sz="1200" dirty="0" smtClean="0"/>
          </a:p>
          <a:p>
            <a:pPr marL="285750" indent="-285750">
              <a:buFont typeface="Arial" charset="0"/>
              <a:buChar char="•"/>
            </a:pPr>
            <a:r>
              <a:rPr lang="en-GB" sz="1200" dirty="0" smtClean="0"/>
              <a:t>Wouldn’t it be cool if I could just have a little package that surrounds that code, installs all of those packages in a little box, and runs the code in the box successfully?</a:t>
            </a:r>
          </a:p>
          <a:p>
            <a:pPr marL="285750" indent="-285750">
              <a:buFont typeface="Arial" charset="0"/>
              <a:buChar char="•"/>
            </a:pPr>
            <a:r>
              <a:rPr lang="en-GB" sz="1200" dirty="0" smtClean="0"/>
              <a:t>CI helps you out on this by running each of those boxes.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33</a:t>
            </a:fld>
            <a:endParaRPr lang="en-US"/>
          </a:p>
        </p:txBody>
      </p:sp>
    </p:spTree>
    <p:extLst>
      <p:ext uri="{BB962C8B-B14F-4D97-AF65-F5344CB8AC3E}">
        <p14:creationId xmlns:p14="http://schemas.microsoft.com/office/powerpoint/2010/main" val="143679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gold standard- where we are and</a:t>
            </a:r>
            <a:r>
              <a:rPr lang="en-US" baseline="0" dirty="0" smtClean="0"/>
              <a:t> where we are going. Worth considering where we are building. </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34</a:t>
            </a:fld>
            <a:endParaRPr lang="en-US"/>
          </a:p>
        </p:txBody>
      </p:sp>
    </p:spTree>
    <p:extLst>
      <p:ext uri="{BB962C8B-B14F-4D97-AF65-F5344CB8AC3E}">
        <p14:creationId xmlns:p14="http://schemas.microsoft.com/office/powerpoint/2010/main" val="838891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gold standard- where we are and</a:t>
            </a:r>
            <a:r>
              <a:rPr lang="en-US" baseline="0" dirty="0" smtClean="0"/>
              <a:t> where we are going. Worth considering where we are building. </a:t>
            </a:r>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35</a:t>
            </a:fld>
            <a:endParaRPr lang="en-US"/>
          </a:p>
        </p:txBody>
      </p:sp>
    </p:spTree>
    <p:extLst>
      <p:ext uri="{BB962C8B-B14F-4D97-AF65-F5344CB8AC3E}">
        <p14:creationId xmlns:p14="http://schemas.microsoft.com/office/powerpoint/2010/main" val="127836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recently as ten years ago there was common practice that software development was split into two distinct camps: </a:t>
            </a:r>
          </a:p>
          <a:p>
            <a:pPr lvl="1"/>
            <a:r>
              <a:rPr lang="en-US" b="1" dirty="0" smtClean="0"/>
              <a:t>The Developers</a:t>
            </a:r>
            <a:r>
              <a:rPr lang="en-US" dirty="0" smtClean="0"/>
              <a:t>: the folks who create code on computers and</a:t>
            </a:r>
          </a:p>
          <a:p>
            <a:pPr lvl="1"/>
            <a:r>
              <a:rPr lang="en-US" b="1" dirty="0" smtClean="0"/>
              <a:t>The Ops Team:</a:t>
            </a:r>
            <a:r>
              <a:rPr lang="en-US" dirty="0" smtClean="0"/>
              <a:t> the folks who manage those computers. </a:t>
            </a:r>
          </a:p>
          <a:p>
            <a:r>
              <a:rPr lang="en-US" dirty="0" smtClean="0"/>
              <a:t>The </a:t>
            </a:r>
            <a:r>
              <a:rPr lang="en-US" b="1" dirty="0" smtClean="0"/>
              <a:t>OPS</a:t>
            </a:r>
            <a:r>
              <a:rPr lang="en-US" dirty="0" smtClean="0"/>
              <a:t> teams are concerned with </a:t>
            </a:r>
            <a:r>
              <a:rPr lang="en-US" b="1" dirty="0" smtClean="0"/>
              <a:t>stability</a:t>
            </a:r>
            <a:r>
              <a:rPr lang="en-US" dirty="0" smtClean="0"/>
              <a:t> whereas the </a:t>
            </a:r>
            <a:r>
              <a:rPr lang="en-US" b="1" dirty="0" smtClean="0"/>
              <a:t>Developer</a:t>
            </a:r>
            <a:r>
              <a:rPr lang="en-US" dirty="0" smtClean="0"/>
              <a:t> team is concerned primarily with </a:t>
            </a:r>
            <a:r>
              <a:rPr lang="en-US" b="1" dirty="0" smtClean="0"/>
              <a:t>change.</a:t>
            </a:r>
          </a:p>
          <a:p>
            <a:r>
              <a:rPr lang="en-US" dirty="0" smtClean="0"/>
              <a:t>This can create tension between the two teams</a:t>
            </a:r>
            <a:r>
              <a:rPr lang="mr-IN" dirty="0" smtClean="0"/>
              <a:t>…</a:t>
            </a:r>
            <a:endParaRPr lang="en-US" dirty="0" smtClean="0"/>
          </a:p>
        </p:txBody>
      </p:sp>
      <p:sp>
        <p:nvSpPr>
          <p:cNvPr id="4" name="Slide Number Placeholder 3"/>
          <p:cNvSpPr>
            <a:spLocks noGrp="1"/>
          </p:cNvSpPr>
          <p:nvPr>
            <p:ph type="sldNum" sz="quarter" idx="10"/>
          </p:nvPr>
        </p:nvSpPr>
        <p:spPr/>
        <p:txBody>
          <a:bodyPr/>
          <a:lstStyle/>
          <a:p>
            <a:fld id="{89E47C54-EBCF-D842-B58C-D1FB14109566}" type="slidenum">
              <a:rPr lang="en-US" smtClean="0"/>
              <a:t>7</a:t>
            </a:fld>
            <a:endParaRPr lang="en-US"/>
          </a:p>
        </p:txBody>
      </p:sp>
    </p:spTree>
    <p:extLst>
      <p:ext uri="{BB962C8B-B14F-4D97-AF65-F5344CB8AC3E}">
        <p14:creationId xmlns:p14="http://schemas.microsoft.com/office/powerpoint/2010/main" val="173597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deal with the tension between </a:t>
            </a:r>
            <a:r>
              <a:rPr lang="en-US" b="1" dirty="0" smtClean="0"/>
              <a:t>stability</a:t>
            </a:r>
            <a:r>
              <a:rPr lang="en-US" dirty="0" smtClean="0"/>
              <a:t> (required by operations) and </a:t>
            </a:r>
            <a:r>
              <a:rPr lang="en-US" b="1" dirty="0" smtClean="0"/>
              <a:t>constant change?</a:t>
            </a:r>
            <a:endParaRPr lang="en-US" dirty="0" smtClean="0"/>
          </a:p>
          <a:p>
            <a:r>
              <a:rPr lang="en-US" dirty="0" smtClean="0"/>
              <a:t>How do we make sure that code coming from these constant changes actually integrates effectively? How do we make sure that the boxes don’t break the giant machine?</a:t>
            </a:r>
          </a:p>
          <a:p>
            <a:r>
              <a:rPr lang="en-US" dirty="0" smtClean="0"/>
              <a:t>This is where Continuous Integration comes in! This is how we “protect the box”</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8</a:t>
            </a:fld>
            <a:endParaRPr lang="en-US"/>
          </a:p>
        </p:txBody>
      </p:sp>
    </p:spTree>
    <p:extLst>
      <p:ext uri="{BB962C8B-B14F-4D97-AF65-F5344CB8AC3E}">
        <p14:creationId xmlns:p14="http://schemas.microsoft.com/office/powerpoint/2010/main" val="13078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big part of breaking down this metaphorical “wall” meant breaking ourselves from some bad process habits. </a:t>
            </a:r>
          </a:p>
          <a:p>
            <a:r>
              <a:rPr lang="en-US" dirty="0" smtClean="0"/>
              <a:t>The </a:t>
            </a:r>
            <a:r>
              <a:rPr lang="en-US" b="1" dirty="0" smtClean="0"/>
              <a:t>traditional</a:t>
            </a:r>
            <a:r>
              <a:rPr lang="en-US" dirty="0" smtClean="0"/>
              <a:t> way of doing software development in the past was the waterfall method. In very simple shorthand it means: </a:t>
            </a:r>
          </a:p>
          <a:p>
            <a:pPr lvl="1"/>
            <a:r>
              <a:rPr lang="en-US" dirty="0" smtClean="0"/>
              <a:t>Finish ticket 1</a:t>
            </a:r>
          </a:p>
          <a:p>
            <a:pPr lvl="1"/>
            <a:r>
              <a:rPr lang="en-US" dirty="0" smtClean="0"/>
              <a:t>Finish ticket 2</a:t>
            </a:r>
          </a:p>
          <a:p>
            <a:pPr lvl="1"/>
            <a:r>
              <a:rPr lang="en-US" dirty="0" smtClean="0"/>
              <a:t>Finish ticket 3</a:t>
            </a:r>
          </a:p>
          <a:p>
            <a:r>
              <a:rPr lang="en-US" dirty="0" smtClean="0"/>
              <a:t>This means that you organize your sprints very rigidly and every 2-3 weeks you do a massive code push between development and production.</a:t>
            </a:r>
          </a:p>
        </p:txBody>
      </p:sp>
      <p:sp>
        <p:nvSpPr>
          <p:cNvPr id="4" name="Slide Number Placeholder 3"/>
          <p:cNvSpPr>
            <a:spLocks noGrp="1"/>
          </p:cNvSpPr>
          <p:nvPr>
            <p:ph type="sldNum" sz="quarter" idx="10"/>
          </p:nvPr>
        </p:nvSpPr>
        <p:spPr/>
        <p:txBody>
          <a:bodyPr/>
          <a:lstStyle/>
          <a:p>
            <a:fld id="{89E47C54-EBCF-D842-B58C-D1FB14109566}" type="slidenum">
              <a:rPr lang="en-US" smtClean="0"/>
              <a:t>10</a:t>
            </a:fld>
            <a:endParaRPr lang="en-US"/>
          </a:p>
        </p:txBody>
      </p:sp>
    </p:spTree>
    <p:extLst>
      <p:ext uri="{BB962C8B-B14F-4D97-AF65-F5344CB8AC3E}">
        <p14:creationId xmlns:p14="http://schemas.microsoft.com/office/powerpoint/2010/main" val="209053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Copyrighted photos?</a:t>
            </a:r>
            <a:r>
              <a:rPr lang="en-US" baseline="0" dirty="0" smtClean="0"/>
              <a:t> Watch out.</a:t>
            </a:r>
          </a:p>
          <a:p>
            <a:pPr>
              <a:lnSpc>
                <a:spcPct val="100000"/>
              </a:lnSpc>
              <a:spcBef>
                <a:spcPts val="0"/>
              </a:spcBef>
              <a:buClrTx/>
              <a:buSzTx/>
            </a:pPr>
            <a:r>
              <a:rPr lang="en-US" dirty="0" smtClean="0"/>
              <a:t>Under our new paradigm (working “without walls”) we want a single worker to be able to push work to our “production machine” from the beginning of the assembly line to the end (giant machine metaphor)</a:t>
            </a:r>
          </a:p>
          <a:p>
            <a:pPr>
              <a:lnSpc>
                <a:spcPct val="100000"/>
              </a:lnSpc>
              <a:spcBef>
                <a:spcPts val="0"/>
              </a:spcBef>
              <a:buClrTx/>
              <a:buSzTx/>
            </a:pPr>
            <a:r>
              <a:rPr lang="en-US" dirty="0" smtClean="0"/>
              <a:t>The issue here is that, of course, not everyone pushes at the same speed. </a:t>
            </a:r>
          </a:p>
          <a:p>
            <a:pPr>
              <a:lnSpc>
                <a:spcPct val="100000"/>
              </a:lnSpc>
              <a:spcBef>
                <a:spcPts val="0"/>
              </a:spcBef>
              <a:buClrTx/>
              <a:buSzTx/>
            </a:pPr>
            <a:endParaRPr lang="en-US" dirty="0" smtClean="0"/>
          </a:p>
          <a:p>
            <a:pPr>
              <a:lnSpc>
                <a:spcPct val="100000"/>
              </a:lnSpc>
              <a:spcBef>
                <a:spcPts val="0"/>
              </a:spcBef>
              <a:buClrTx/>
              <a:buSzTx/>
            </a:pPr>
            <a:r>
              <a:rPr lang="en-US" dirty="0" smtClean="0"/>
              <a:t>We don’t want to collect a bunch of work and wait to push it to the production machine at the same time! Why? Because we run into the problem of people waiting for ops to work.</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11</a:t>
            </a:fld>
            <a:endParaRPr lang="en-US"/>
          </a:p>
        </p:txBody>
      </p:sp>
    </p:spTree>
    <p:extLst>
      <p:ext uri="{BB962C8B-B14F-4D97-AF65-F5344CB8AC3E}">
        <p14:creationId xmlns:p14="http://schemas.microsoft.com/office/powerpoint/2010/main" val="163688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buClrTx/>
              <a:buSzTx/>
            </a:pPr>
            <a:r>
              <a:rPr lang="en-US" dirty="0" smtClean="0"/>
              <a:t>To solve for this conundrum we want the “production machine” to be able to take on new code at various times. </a:t>
            </a:r>
          </a:p>
          <a:p>
            <a:pPr>
              <a:lnSpc>
                <a:spcPct val="100000"/>
              </a:lnSpc>
              <a:spcBef>
                <a:spcPts val="0"/>
              </a:spcBef>
              <a:buClrTx/>
              <a:buSzTx/>
            </a:pPr>
            <a:r>
              <a:rPr lang="en-US" dirty="0" smtClean="0"/>
              <a:t>Instead of pushing code in “batches” every 2-3 weeks- imagine if we can push small changes constantly to production!</a:t>
            </a:r>
          </a:p>
          <a:p>
            <a:pPr>
              <a:lnSpc>
                <a:spcPct val="100000"/>
              </a:lnSpc>
              <a:spcBef>
                <a:spcPts val="0"/>
              </a:spcBef>
              <a:buClrTx/>
              <a:buSzTx/>
            </a:pPr>
            <a:r>
              <a:rPr lang="en-US" dirty="0" smtClean="0"/>
              <a:t>This would then help create a culture where everyone pushed their code to production on their own- without the necessity of operations ‘guarding’ the machine. </a:t>
            </a:r>
          </a:p>
          <a:p>
            <a:pPr>
              <a:lnSpc>
                <a:spcPct val="100000"/>
              </a:lnSpc>
              <a:spcBef>
                <a:spcPts val="0"/>
              </a:spcBef>
              <a:buClrTx/>
              <a:buSzTx/>
            </a:pPr>
            <a:r>
              <a:rPr lang="en-US" dirty="0" smtClean="0"/>
              <a:t>This, in a nutshell, is the </a:t>
            </a:r>
            <a:r>
              <a:rPr lang="en-US" b="1" dirty="0" smtClean="0"/>
              <a:t>continuous </a:t>
            </a:r>
            <a:r>
              <a:rPr lang="en-US" dirty="0" smtClean="0"/>
              <a:t>part of continuous integration.</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12</a:t>
            </a:fld>
            <a:endParaRPr lang="en-US"/>
          </a:p>
        </p:txBody>
      </p:sp>
    </p:spTree>
    <p:extLst>
      <p:ext uri="{BB962C8B-B14F-4D97-AF65-F5344CB8AC3E}">
        <p14:creationId xmlns:p14="http://schemas.microsoft.com/office/powerpoint/2010/main" val="208869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buClrTx/>
              <a:buSzTx/>
            </a:pPr>
            <a:r>
              <a:rPr lang="en-US" dirty="0" smtClean="0"/>
              <a:t>So now let’s talk about the </a:t>
            </a:r>
            <a:r>
              <a:rPr lang="en-US" b="1" dirty="0" smtClean="0"/>
              <a:t>integration</a:t>
            </a:r>
            <a:r>
              <a:rPr lang="en-US" dirty="0" smtClean="0"/>
              <a:t> side.</a:t>
            </a:r>
          </a:p>
          <a:p>
            <a:pPr>
              <a:lnSpc>
                <a:spcPct val="100000"/>
              </a:lnSpc>
              <a:spcBef>
                <a:spcPts val="0"/>
              </a:spcBef>
              <a:buClrTx/>
              <a:buSzTx/>
            </a:pPr>
            <a:r>
              <a:rPr lang="en-US" dirty="0" smtClean="0"/>
              <a:t>If we have, say, 25 people working on different parts of a machine- how do we make sure that each of the unique parts works together?</a:t>
            </a:r>
          </a:p>
          <a:p>
            <a:pPr>
              <a:lnSpc>
                <a:spcPct val="100000"/>
              </a:lnSpc>
              <a:spcBef>
                <a:spcPts val="0"/>
              </a:spcBef>
              <a:buClrTx/>
              <a:buSzTx/>
            </a:pPr>
            <a:r>
              <a:rPr lang="en-US" dirty="0" smtClean="0"/>
              <a:t>Keep in mind that each of these 25 people are working on their own small “piece” of the machine (like spark plugs on a car). </a:t>
            </a:r>
          </a:p>
          <a:p>
            <a:pPr>
              <a:lnSpc>
                <a:spcPct val="100000"/>
              </a:lnSpc>
              <a:spcBef>
                <a:spcPts val="0"/>
              </a:spcBef>
              <a:buClrTx/>
              <a:buSzTx/>
            </a:pPr>
            <a:r>
              <a:rPr lang="en-US" dirty="0" smtClean="0"/>
              <a:t>The old model of batch integration- make a staging server version with all changes- push to production.</a:t>
            </a:r>
          </a:p>
          <a:p>
            <a:pPr>
              <a:lnSpc>
                <a:spcPct val="100000"/>
              </a:lnSpc>
              <a:spcBef>
                <a:spcPts val="0"/>
              </a:spcBef>
              <a:buClrTx/>
              <a:buSzTx/>
            </a:pPr>
            <a:r>
              <a:rPr lang="en-GB" dirty="0" smtClean="0"/>
              <a:t>So how do we make sure that everything ”works together” AND keep that constant flow?</a:t>
            </a:r>
            <a:endParaRPr lang="en-US" dirty="0" smtClean="0"/>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14</a:t>
            </a:fld>
            <a:endParaRPr lang="en-US"/>
          </a:p>
        </p:txBody>
      </p:sp>
    </p:spTree>
    <p:extLst>
      <p:ext uri="{BB962C8B-B14F-4D97-AF65-F5344CB8AC3E}">
        <p14:creationId xmlns:p14="http://schemas.microsoft.com/office/powerpoint/2010/main" val="160807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Courtesy</a:t>
            </a:r>
            <a:r>
              <a:rPr lang="en-US" baseline="0" dirty="0" smtClean="0"/>
              <a:t> of https://</a:t>
            </a:r>
            <a:r>
              <a:rPr lang="en-US" baseline="0" dirty="0" err="1" smtClean="0"/>
              <a:t>www.gamasutra.com</a:t>
            </a:r>
            <a:r>
              <a:rPr lang="en-US" baseline="0" dirty="0" smtClean="0"/>
              <a:t>/view/feature/130682/automated_tests_and_continuous_.</a:t>
            </a:r>
            <a:r>
              <a:rPr lang="en-US" baseline="0" dirty="0" err="1" smtClean="0"/>
              <a:t>php</a:t>
            </a:r>
            <a:r>
              <a:rPr lang="en-US" baseline="0" dirty="0" smtClean="0"/>
              <a:t/>
            </a:r>
            <a:br>
              <a:rPr lang="en-US" baseline="0" dirty="0" smtClean="0"/>
            </a:br>
            <a:r>
              <a:rPr lang="en-US" dirty="0" smtClean="0"/>
              <a:t>For instance, a pathfinding system that uses randomness to make the decisions of characters less predictable could provide a public method for initializing the seed. This method could then be used by the tests to ensure that the characters always take the same path. </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19</a:t>
            </a:fld>
            <a:endParaRPr lang="en-US"/>
          </a:p>
        </p:txBody>
      </p:sp>
    </p:spTree>
    <p:extLst>
      <p:ext uri="{BB962C8B-B14F-4D97-AF65-F5344CB8AC3E}">
        <p14:creationId xmlns:p14="http://schemas.microsoft.com/office/powerpoint/2010/main" val="4078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Courtesy</a:t>
            </a:r>
            <a:r>
              <a:rPr lang="en-US" baseline="0" dirty="0" smtClean="0"/>
              <a:t> of https://</a:t>
            </a:r>
            <a:r>
              <a:rPr lang="en-US" baseline="0" dirty="0" err="1" smtClean="0"/>
              <a:t>www.gamasutra.com</a:t>
            </a:r>
            <a:r>
              <a:rPr lang="en-US" baseline="0" dirty="0" smtClean="0"/>
              <a:t>/view/feature/130682/automated_tests_and_continuous_.</a:t>
            </a:r>
            <a:r>
              <a:rPr lang="en-US" baseline="0" dirty="0" err="1" smtClean="0"/>
              <a:t>php</a:t>
            </a:r>
            <a:r>
              <a:rPr lang="en-US" baseline="0" dirty="0" smtClean="0"/>
              <a:t/>
            </a:r>
            <a:br>
              <a:rPr lang="en-US" baseline="0" dirty="0" smtClean="0"/>
            </a:br>
            <a:r>
              <a:rPr lang="en-US" dirty="0" smtClean="0"/>
              <a:t>For instance, a pathfinding system that uses randomness to make the decisions of characters less predictable could provide a public method for initializing the seed. This method could then be used by the tests to ensure that the characters always take the same path. </a:t>
            </a:r>
          </a:p>
          <a:p>
            <a:endParaRPr lang="en-US" dirty="0"/>
          </a:p>
        </p:txBody>
      </p:sp>
      <p:sp>
        <p:nvSpPr>
          <p:cNvPr id="4" name="Slide Number Placeholder 3"/>
          <p:cNvSpPr>
            <a:spLocks noGrp="1"/>
          </p:cNvSpPr>
          <p:nvPr>
            <p:ph type="sldNum" sz="quarter" idx="10"/>
          </p:nvPr>
        </p:nvSpPr>
        <p:spPr/>
        <p:txBody>
          <a:bodyPr/>
          <a:lstStyle/>
          <a:p>
            <a:fld id="{89E47C54-EBCF-D842-B58C-D1FB14109566}" type="slidenum">
              <a:rPr lang="en-US" smtClean="0"/>
              <a:t>20</a:t>
            </a:fld>
            <a:endParaRPr lang="en-US"/>
          </a:p>
        </p:txBody>
      </p:sp>
    </p:spTree>
    <p:extLst>
      <p:ext uri="{BB962C8B-B14F-4D97-AF65-F5344CB8AC3E}">
        <p14:creationId xmlns:p14="http://schemas.microsoft.com/office/powerpoint/2010/main" val="170969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033845" y="6481159"/>
            <a:ext cx="884087" cy="358301"/>
          </a:xfrm>
        </p:spPr>
        <p:txBody>
          <a:bodyPr/>
          <a:lstStyle/>
          <a:p>
            <a:fld id="{48A87A34-81AB-432B-8DAE-1953F412C126}" type="datetimeFigureOut">
              <a:rPr lang="en-US" smtClean="0"/>
              <a:t>12/1/17</a:t>
            </a:fld>
            <a:endParaRPr lang="en-US" dirty="0"/>
          </a:p>
        </p:txBody>
      </p:sp>
      <p:sp>
        <p:nvSpPr>
          <p:cNvPr id="3" name="Footer Placeholder 2"/>
          <p:cNvSpPr>
            <a:spLocks noGrp="1"/>
          </p:cNvSpPr>
          <p:nvPr>
            <p:ph type="ftr" sz="quarter" idx="11"/>
          </p:nvPr>
        </p:nvSpPr>
        <p:spPr>
          <a:xfrm>
            <a:off x="1430217" y="4114693"/>
            <a:ext cx="3814856" cy="365125"/>
          </a:xfrm>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48A87A34-81AB-432B-8DAE-1953F412C126}" type="datetimeFigureOut">
              <a:rPr lang="en-US" smtClean="0"/>
              <a:t>12/1/17</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6D22F896-40B5-4ADD-8801-0D06FADFA095}"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8A87A34-81AB-432B-8DAE-1953F412C126}" type="datetimeFigureOut">
              <a:rPr lang="en-US" smtClean="0"/>
              <a:t>12/1/17</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6D22F896-40B5-4ADD-8801-0D06FADFA095}"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48A87A34-81AB-432B-8DAE-1953F412C126}" type="datetimeFigureOut">
              <a:rPr lang="en-US" smtClean="0"/>
              <a:t>12/1/17</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6D22F896-40B5-4ADD-8801-0D06FADFA095}"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8A87A34-81AB-432B-8DAE-1953F412C126}" type="datetimeFigureOut">
              <a:rPr lang="en-US" smtClean="0"/>
              <a:pPr/>
              <a:t>12/1/17</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6D22F896-40B5-4ADD-8801-0D06FADFA095}"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3785" y="6328803"/>
            <a:ext cx="2053276" cy="504191"/>
          </a:xfrm>
          <a:prstGeom prst="rect">
            <a:avLst/>
          </a:prstGeom>
        </p:spPr>
      </p:pic>
      <p:pic>
        <p:nvPicPr>
          <p:cNvPr id="11" name="Picture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17741" y="6303798"/>
            <a:ext cx="2474259" cy="554202"/>
          </a:xfrm>
          <a:prstGeom prst="rect">
            <a:avLst/>
          </a:prstGeom>
        </p:spPr>
      </p:pic>
      <p:sp>
        <p:nvSpPr>
          <p:cNvPr id="12" name="Footer Placeholder 4"/>
          <p:cNvSpPr txBox="1">
            <a:spLocks/>
          </p:cNvSpPr>
          <p:nvPr userDrawn="1"/>
        </p:nvSpPr>
        <p:spPr>
          <a:xfrm>
            <a:off x="4038599" y="6356350"/>
            <a:ext cx="4155831" cy="501650"/>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t>© 2017 Falmouth University</a:t>
            </a:r>
            <a:endParaRPr lang="en-GB" dirty="0"/>
          </a:p>
        </p:txBody>
      </p:sp>
    </p:spTree>
    <p:extLst>
      <p:ext uri="{BB962C8B-B14F-4D97-AF65-F5344CB8AC3E}">
        <p14:creationId xmlns:p14="http://schemas.microsoft.com/office/powerpoint/2010/main" val="588098740"/>
      </p:ext>
    </p:extLst>
  </p:cSld>
  <p:clrMap bg1="dk1" tx1="lt1" bg2="dk2" tx2="lt2" accent1="accent1" accent2="accent2" accent3="accent3" accent4="accent4" accent5="accent5" accent6="accent6" hlink="hlink" folHlink="folHlink"/>
  <p:sldLayoutIdLst>
    <p:sldLayoutId id="2147483679" r:id="rId1"/>
    <p:sldLayoutId id="2147483673" r:id="rId2"/>
    <p:sldLayoutId id="2147483674" r:id="rId3"/>
    <p:sldLayoutId id="2147483675" r:id="rId4"/>
    <p:sldLayoutId id="2147483676" r:id="rId5"/>
    <p:sldLayoutId id="2147483677" r:id="rId6"/>
    <p:sldLayoutId id="2147483678"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youtu.be/HaBRWWuR47Q?t=42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8172318" cy="4268965"/>
          </a:xfrm>
        </p:spPr>
        <p:txBody>
          <a:bodyPr>
            <a:normAutofit/>
          </a:bodyPr>
          <a:lstStyle/>
          <a:p>
            <a:r>
              <a:rPr lang="en-US" dirty="0" err="1" smtClean="0"/>
              <a:t>ContinuoUs</a:t>
            </a:r>
            <a:r>
              <a:rPr lang="en-US" dirty="0" smtClean="0"/>
              <a:t> integration	</a:t>
            </a:r>
            <a:endParaRPr lang="en-US" dirty="0"/>
          </a:p>
        </p:txBody>
      </p:sp>
      <p:sp>
        <p:nvSpPr>
          <p:cNvPr id="3" name="Subtitle 2"/>
          <p:cNvSpPr>
            <a:spLocks noGrp="1"/>
          </p:cNvSpPr>
          <p:nvPr>
            <p:ph type="subTitle" idx="1"/>
          </p:nvPr>
        </p:nvSpPr>
        <p:spPr/>
        <p:txBody>
          <a:bodyPr/>
          <a:lstStyle/>
          <a:p>
            <a:r>
              <a:rPr lang="en-US" dirty="0" smtClean="0"/>
              <a:t>Fernando </a:t>
            </a:r>
            <a:r>
              <a:rPr lang="en-US" dirty="0"/>
              <a:t>P</a:t>
            </a:r>
            <a:r>
              <a:rPr lang="en-US" dirty="0" smtClean="0"/>
              <a:t>ombeiro</a:t>
            </a:r>
            <a:endParaRPr lang="en-US" dirty="0"/>
          </a:p>
        </p:txBody>
      </p:sp>
      <p:sp>
        <p:nvSpPr>
          <p:cNvPr id="4" name="Footer Placeholder 4"/>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smtClean="0"/>
              <a:t>© 2017 Falmouth University</a:t>
            </a:r>
            <a:endParaRPr lang="en-GB" dirty="0"/>
          </a:p>
        </p:txBody>
      </p:sp>
    </p:spTree>
    <p:extLst>
      <p:ext uri="{BB962C8B-B14F-4D97-AF65-F5344CB8AC3E}">
        <p14:creationId xmlns:p14="http://schemas.microsoft.com/office/powerpoint/2010/main" val="826459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3858"/>
            <a:ext cx="10292854" cy="952599"/>
          </a:xfrm>
        </p:spPr>
        <p:txBody>
          <a:bodyPr>
            <a:normAutofit fontScale="90000"/>
          </a:bodyPr>
          <a:lstStyle/>
          <a:p>
            <a:pPr algn="l"/>
            <a:r>
              <a:rPr lang="en-US" dirty="0" smtClean="0"/>
              <a:t>DEVOPS to continuous integration</a:t>
            </a:r>
            <a:endParaRPr lang="en-US" dirty="0"/>
          </a:p>
        </p:txBody>
      </p:sp>
      <p:sp>
        <p:nvSpPr>
          <p:cNvPr id="3" name="Content Placeholder 2"/>
          <p:cNvSpPr>
            <a:spLocks noGrp="1"/>
          </p:cNvSpPr>
          <p:nvPr>
            <p:ph idx="1"/>
          </p:nvPr>
        </p:nvSpPr>
        <p:spPr>
          <a:xfrm>
            <a:off x="1451579" y="2015732"/>
            <a:ext cx="9603275" cy="4046021"/>
          </a:xfrm>
        </p:spPr>
        <p:txBody>
          <a:bodyPr>
            <a:normAutofit/>
          </a:bodyPr>
          <a:lstStyle/>
          <a:p>
            <a:r>
              <a:rPr lang="en-US" sz="2400" dirty="0" smtClean="0"/>
              <a:t>Continuous Integration is intended as a way to avoid the pitfalls of things like </a:t>
            </a:r>
            <a:r>
              <a:rPr lang="en-US" sz="2400" b="1" dirty="0" smtClean="0"/>
              <a:t>waterfall development.</a:t>
            </a:r>
          </a:p>
          <a:p>
            <a:r>
              <a:rPr lang="en-US" sz="2400" dirty="0" smtClean="0"/>
              <a:t>In the waterfall development paradigm you change large parts of the “bond car” and then put them all in at once. </a:t>
            </a:r>
          </a:p>
          <a:p>
            <a:r>
              <a:rPr lang="en-US" sz="2400" dirty="0" smtClean="0"/>
              <a:t>This requires extensive testing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58" y="4379479"/>
            <a:ext cx="1870121" cy="1682274"/>
          </a:xfrm>
          <a:prstGeom prst="rect">
            <a:avLst/>
          </a:prstGeom>
        </p:spPr>
      </p:pic>
    </p:spTree>
    <p:extLst>
      <p:ext uri="{BB962C8B-B14F-4D97-AF65-F5344CB8AC3E}">
        <p14:creationId xmlns:p14="http://schemas.microsoft.com/office/powerpoint/2010/main" val="65557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71401"/>
            <a:ext cx="9976338" cy="1046384"/>
          </a:xfrm>
        </p:spPr>
        <p:txBody>
          <a:bodyPr/>
          <a:lstStyle/>
          <a:p>
            <a:r>
              <a:rPr lang="en-US" dirty="0" err="1" smtClean="0"/>
              <a:t>Devops</a:t>
            </a:r>
            <a:r>
              <a:rPr lang="en-US" dirty="0" smtClean="0"/>
              <a:t> to continuous integration</a:t>
            </a:r>
            <a:endParaRPr lang="en-US" dirty="0"/>
          </a:p>
        </p:txBody>
      </p:sp>
      <p:sp>
        <p:nvSpPr>
          <p:cNvPr id="3" name="Content Placeholder 2"/>
          <p:cNvSpPr>
            <a:spLocks noGrp="1"/>
          </p:cNvSpPr>
          <p:nvPr>
            <p:ph idx="1"/>
          </p:nvPr>
        </p:nvSpPr>
        <p:spPr>
          <a:xfrm>
            <a:off x="1135063" y="1522572"/>
            <a:ext cx="9603275" cy="4046021"/>
          </a:xfrm>
        </p:spPr>
        <p:txBody>
          <a:bodyPr>
            <a:normAutofit/>
          </a:bodyPr>
          <a:lstStyle/>
          <a:p>
            <a:pPr>
              <a:lnSpc>
                <a:spcPct val="100000"/>
              </a:lnSpc>
              <a:spcBef>
                <a:spcPts val="0"/>
              </a:spcBef>
              <a:buClrTx/>
              <a:buSzTx/>
            </a:pPr>
            <a:r>
              <a:rPr lang="en-US" sz="3200" dirty="0" smtClean="0"/>
              <a:t>How do we control the flow of work going into our production machine? </a:t>
            </a:r>
          </a:p>
          <a:p>
            <a:pPr>
              <a:lnSpc>
                <a:spcPct val="100000"/>
              </a:lnSpc>
              <a:spcBef>
                <a:spcPts val="0"/>
              </a:spcBef>
              <a:buClrTx/>
              <a:buSzTx/>
            </a:pPr>
            <a:r>
              <a:rPr lang="en-US" sz="3200" dirty="0" smtClean="0"/>
              <a:t>How do we keep it constant?</a:t>
            </a:r>
            <a:endParaRPr lang="en-US" sz="3200" dirty="0"/>
          </a:p>
          <a:p>
            <a:pPr>
              <a:lnSpc>
                <a:spcPct val="100000"/>
              </a:lnSpc>
              <a:spcBef>
                <a:spcPts val="0"/>
              </a:spcBef>
              <a:buClrTx/>
              <a:buSzTx/>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576" y="4308726"/>
            <a:ext cx="2671280" cy="1753027"/>
          </a:xfrm>
          <a:prstGeom prst="rect">
            <a:avLst/>
          </a:prstGeom>
        </p:spPr>
      </p:pic>
    </p:spTree>
    <p:extLst>
      <p:ext uri="{BB962C8B-B14F-4D97-AF65-F5344CB8AC3E}">
        <p14:creationId xmlns:p14="http://schemas.microsoft.com/office/powerpoint/2010/main" val="1762703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034954" cy="1130976"/>
          </a:xfrm>
        </p:spPr>
        <p:txBody>
          <a:bodyPr/>
          <a:lstStyle/>
          <a:p>
            <a:r>
              <a:rPr lang="en-US" dirty="0" err="1" smtClean="0"/>
              <a:t>Devops</a:t>
            </a:r>
            <a:r>
              <a:rPr lang="en-US" dirty="0" smtClean="0"/>
              <a:t> to continuous integration</a:t>
            </a:r>
            <a:endParaRPr lang="en-US" dirty="0"/>
          </a:p>
        </p:txBody>
      </p:sp>
      <p:sp>
        <p:nvSpPr>
          <p:cNvPr id="3" name="Content Placeholder 2"/>
          <p:cNvSpPr>
            <a:spLocks noGrp="1"/>
          </p:cNvSpPr>
          <p:nvPr>
            <p:ph idx="1"/>
          </p:nvPr>
        </p:nvSpPr>
        <p:spPr>
          <a:xfrm>
            <a:off x="1404686" y="1690654"/>
            <a:ext cx="9603275" cy="4046021"/>
          </a:xfrm>
        </p:spPr>
        <p:txBody>
          <a:bodyPr>
            <a:normAutofit/>
          </a:bodyPr>
          <a:lstStyle/>
          <a:p>
            <a:pPr>
              <a:lnSpc>
                <a:spcPct val="100000"/>
              </a:lnSpc>
              <a:spcBef>
                <a:spcPts val="0"/>
              </a:spcBef>
              <a:buClrTx/>
              <a:buSzTx/>
            </a:pPr>
            <a:r>
              <a:rPr lang="en-US" sz="2800" b="1" dirty="0" smtClean="0"/>
              <a:t>Constant change</a:t>
            </a:r>
            <a:r>
              <a:rPr lang="en-US" sz="2800" dirty="0" smtClean="0"/>
              <a:t> means that the production code can be updated at all times</a:t>
            </a:r>
          </a:p>
          <a:p>
            <a:pPr>
              <a:lnSpc>
                <a:spcPct val="100000"/>
              </a:lnSpc>
              <a:spcBef>
                <a:spcPts val="0"/>
              </a:spcBef>
              <a:buClrTx/>
              <a:buSzTx/>
            </a:pPr>
            <a:r>
              <a:rPr lang="en-US" sz="2800" dirty="0" smtClean="0"/>
              <a:t>As our coders push constantly the integration into production is </a:t>
            </a:r>
            <a:r>
              <a:rPr lang="en-US" sz="2800" b="1" dirty="0" smtClean="0"/>
              <a:t>continuous.</a:t>
            </a:r>
            <a:endParaRPr lang="en-US" sz="2800" dirty="0" smtClean="0"/>
          </a:p>
          <a:p>
            <a:pPr>
              <a:lnSpc>
                <a:spcPct val="100000"/>
              </a:lnSpc>
              <a:spcBef>
                <a:spcPts val="0"/>
              </a:spcBef>
              <a:buClrTx/>
              <a:buSzTx/>
            </a:pPr>
            <a:endParaRPr lang="en-US" b="1" dirty="0" smtClean="0"/>
          </a:p>
          <a:p>
            <a:pPr>
              <a:lnSpc>
                <a:spcPct val="100000"/>
              </a:lnSpc>
              <a:spcBef>
                <a:spcPts val="0"/>
              </a:spcBef>
              <a:buClrTx/>
              <a:buSzTx/>
            </a:pPr>
            <a:endParaRPr lang="en-US" dirty="0"/>
          </a:p>
          <a:p>
            <a:pPr>
              <a:lnSpc>
                <a:spcPct val="100000"/>
              </a:lnSpc>
              <a:spcBef>
                <a:spcPts val="0"/>
              </a:spcBef>
              <a:buClrTx/>
              <a:buSzTx/>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228" y="4336865"/>
            <a:ext cx="3174715" cy="1399810"/>
          </a:xfrm>
          <a:prstGeom prst="rect">
            <a:avLst/>
          </a:prstGeom>
        </p:spPr>
      </p:pic>
    </p:spTree>
    <p:extLst>
      <p:ext uri="{BB962C8B-B14F-4D97-AF65-F5344CB8AC3E}">
        <p14:creationId xmlns:p14="http://schemas.microsoft.com/office/powerpoint/2010/main" val="1991696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9953945" cy="870537"/>
          </a:xfrm>
        </p:spPr>
        <p:txBody>
          <a:bodyPr/>
          <a:lstStyle/>
          <a:p>
            <a:r>
              <a:rPr lang="en-US" dirty="0" err="1" smtClean="0"/>
              <a:t>Devops</a:t>
            </a:r>
            <a:r>
              <a:rPr lang="en-US" dirty="0" smtClean="0"/>
              <a:t> to continuous integration</a:t>
            </a:r>
            <a:endParaRPr lang="en-US" dirty="0"/>
          </a:p>
        </p:txBody>
      </p:sp>
      <p:sp>
        <p:nvSpPr>
          <p:cNvPr id="3" name="Content Placeholder 2"/>
          <p:cNvSpPr>
            <a:spLocks noGrp="1"/>
          </p:cNvSpPr>
          <p:nvPr>
            <p:ph idx="1"/>
          </p:nvPr>
        </p:nvSpPr>
        <p:spPr>
          <a:xfrm>
            <a:off x="1451579" y="2015732"/>
            <a:ext cx="9603275" cy="4046021"/>
          </a:xfrm>
        </p:spPr>
        <p:txBody>
          <a:bodyPr>
            <a:normAutofit/>
          </a:bodyPr>
          <a:lstStyle/>
          <a:p>
            <a:pPr>
              <a:lnSpc>
                <a:spcPct val="100000"/>
              </a:lnSpc>
              <a:spcBef>
                <a:spcPts val="0"/>
              </a:spcBef>
              <a:buClrTx/>
              <a:buSzTx/>
            </a:pPr>
            <a:r>
              <a:rPr lang="en-US" i="1" dirty="0" smtClean="0"/>
              <a:t>“</a:t>
            </a:r>
            <a:r>
              <a:rPr lang="en-US" i="1" dirty="0"/>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lang="en-US" i="1" dirty="0" smtClean="0"/>
              <a:t>."</a:t>
            </a:r>
          </a:p>
          <a:p>
            <a:pPr marL="0" indent="0">
              <a:lnSpc>
                <a:spcPct val="100000"/>
              </a:lnSpc>
              <a:spcBef>
                <a:spcPts val="0"/>
              </a:spcBef>
              <a:buClrTx/>
              <a:buSzTx/>
              <a:buNone/>
            </a:pPr>
            <a:r>
              <a:rPr lang="en-US" i="1" dirty="0" smtClean="0"/>
              <a:t>					-Martin Fowler, 2008</a:t>
            </a:r>
            <a:endParaRPr lang="en-US" i="1" dirty="0"/>
          </a:p>
          <a:p>
            <a:pPr>
              <a:lnSpc>
                <a:spcPct val="100000"/>
              </a:lnSpc>
              <a:spcBef>
                <a:spcPts val="0"/>
              </a:spcBef>
              <a:buClrTx/>
              <a:buSzTx/>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7694" y="4153097"/>
            <a:ext cx="1808251" cy="1813432"/>
          </a:xfrm>
          <a:prstGeom prst="rect">
            <a:avLst/>
          </a:prstGeom>
        </p:spPr>
      </p:pic>
    </p:spTree>
    <p:extLst>
      <p:ext uri="{BB962C8B-B14F-4D97-AF65-F5344CB8AC3E}">
        <p14:creationId xmlns:p14="http://schemas.microsoft.com/office/powerpoint/2010/main" val="81720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0292854" cy="1058107"/>
          </a:xfrm>
        </p:spPr>
        <p:txBody>
          <a:bodyPr>
            <a:normAutofit fontScale="90000"/>
          </a:bodyPr>
          <a:lstStyle/>
          <a:p>
            <a:r>
              <a:rPr lang="en-US" dirty="0" smtClean="0"/>
              <a:t>DEVOPS to continuous integration</a:t>
            </a:r>
            <a:endParaRPr lang="en-US" dirty="0"/>
          </a:p>
        </p:txBody>
      </p:sp>
      <p:sp>
        <p:nvSpPr>
          <p:cNvPr id="3" name="Content Placeholder 2"/>
          <p:cNvSpPr>
            <a:spLocks noGrp="1"/>
          </p:cNvSpPr>
          <p:nvPr>
            <p:ph idx="1"/>
          </p:nvPr>
        </p:nvSpPr>
        <p:spPr>
          <a:xfrm>
            <a:off x="1451579" y="2015732"/>
            <a:ext cx="9603275" cy="4046021"/>
          </a:xfrm>
        </p:spPr>
        <p:txBody>
          <a:bodyPr>
            <a:normAutofit/>
          </a:bodyPr>
          <a:lstStyle/>
          <a:p>
            <a:pPr>
              <a:lnSpc>
                <a:spcPct val="100000"/>
              </a:lnSpc>
              <a:spcBef>
                <a:spcPts val="0"/>
              </a:spcBef>
              <a:buClrTx/>
              <a:buSzTx/>
            </a:pPr>
            <a:r>
              <a:rPr lang="en-US" sz="2800" dirty="0" smtClean="0"/>
              <a:t>Now let’s address </a:t>
            </a:r>
            <a:r>
              <a:rPr lang="en-US" sz="2800" b="1" dirty="0" smtClean="0"/>
              <a:t>Integration</a:t>
            </a:r>
            <a:r>
              <a:rPr lang="en-US" sz="2800" dirty="0" smtClean="0"/>
              <a:t>:</a:t>
            </a:r>
          </a:p>
          <a:p>
            <a:pPr lvl="3">
              <a:lnSpc>
                <a:spcPct val="100000"/>
              </a:lnSpc>
              <a:spcBef>
                <a:spcPts val="0"/>
              </a:spcBef>
            </a:pPr>
            <a:r>
              <a:rPr lang="en-US" sz="2200" dirty="0" smtClean="0"/>
              <a:t>The car scenario</a:t>
            </a:r>
          </a:p>
          <a:p>
            <a:pPr lvl="3">
              <a:lnSpc>
                <a:spcPct val="100000"/>
              </a:lnSpc>
              <a:spcBef>
                <a:spcPts val="0"/>
              </a:spcBef>
            </a:pPr>
            <a:r>
              <a:rPr lang="en-US" sz="2200" dirty="0" smtClean="0"/>
              <a:t>Testing each piece</a:t>
            </a:r>
          </a:p>
          <a:p>
            <a:pPr lvl="3">
              <a:lnSpc>
                <a:spcPct val="100000"/>
              </a:lnSpc>
              <a:spcBef>
                <a:spcPts val="0"/>
              </a:spcBef>
            </a:pPr>
            <a:r>
              <a:rPr lang="en-US" sz="2200" dirty="0" smtClean="0"/>
              <a:t>Bringing it together</a:t>
            </a:r>
          </a:p>
          <a:p>
            <a:pPr lvl="3">
              <a:lnSpc>
                <a:spcPct val="100000"/>
              </a:lnSpc>
              <a:spcBef>
                <a:spcPts val="0"/>
              </a:spcBef>
            </a:pPr>
            <a:r>
              <a:rPr lang="en-US" sz="2200" dirty="0" smtClean="0"/>
              <a:t>Keeping the constant flow of work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155" y="2784781"/>
            <a:ext cx="4078841" cy="3139141"/>
          </a:xfrm>
          <a:prstGeom prst="rect">
            <a:avLst/>
          </a:prstGeom>
        </p:spPr>
      </p:pic>
    </p:spTree>
    <p:extLst>
      <p:ext uri="{BB962C8B-B14F-4D97-AF65-F5344CB8AC3E}">
        <p14:creationId xmlns:p14="http://schemas.microsoft.com/office/powerpoint/2010/main" val="936825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540" y="1128067"/>
            <a:ext cx="8415222" cy="4735395"/>
          </a:xfrm>
        </p:spPr>
      </p:pic>
    </p:spTree>
    <p:extLst>
      <p:ext uri="{BB962C8B-B14F-4D97-AF65-F5344CB8AC3E}">
        <p14:creationId xmlns:p14="http://schemas.microsoft.com/office/powerpoint/2010/main" val="1731897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476" y="793934"/>
            <a:ext cx="8927123" cy="4909918"/>
          </a:xfrm>
        </p:spPr>
      </p:pic>
    </p:spTree>
    <p:extLst>
      <p:ext uri="{BB962C8B-B14F-4D97-AF65-F5344CB8AC3E}">
        <p14:creationId xmlns:p14="http://schemas.microsoft.com/office/powerpoint/2010/main" val="1339826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4046306" cy="4952492"/>
          </a:xfrm>
        </p:spPr>
        <p:txBody>
          <a:bodyPr/>
          <a:lstStyle/>
          <a:p>
            <a:r>
              <a:rPr lang="en-US" dirty="0" smtClean="0"/>
              <a:t>Continuous Integration and </a:t>
            </a:r>
            <a:r>
              <a:rPr lang="en-US" smtClean="0"/>
              <a:t>Games Development</a:t>
            </a:r>
            <a:endParaRPr lang="en-US"/>
          </a:p>
        </p:txBody>
      </p:sp>
      <p:sp>
        <p:nvSpPr>
          <p:cNvPr id="3" name="Content Placeholder 2"/>
          <p:cNvSpPr>
            <a:spLocks noGrp="1"/>
          </p:cNvSpPr>
          <p:nvPr>
            <p:ph idx="1"/>
          </p:nvPr>
        </p:nvSpPr>
        <p:spPr/>
        <p:txBody>
          <a:bodyPr/>
          <a:lstStyle/>
          <a:p>
            <a:r>
              <a:rPr lang="en-US" b="1" dirty="0" smtClean="0"/>
              <a:t>Regression testing </a:t>
            </a:r>
            <a:r>
              <a:rPr lang="en-US" dirty="0" smtClean="0"/>
              <a:t>vs. Unit Testing:</a:t>
            </a:r>
          </a:p>
          <a:p>
            <a:pPr lvl="1"/>
            <a:r>
              <a:rPr lang="en-US" dirty="0" smtClean="0"/>
              <a:t>In games development it is difficult to write a test in which the results of a unit test are set to match a pre-ordained answer by the code writer.</a:t>
            </a:r>
          </a:p>
          <a:p>
            <a:pPr lvl="1"/>
            <a:r>
              <a:rPr lang="en-US" dirty="0" smtClean="0"/>
              <a:t>Imagine stating that “if I hit the cue ball the 9 ball must go into the corner pocket or this code </a:t>
            </a:r>
            <a:r>
              <a:rPr lang="en-US" b="1" dirty="0" smtClean="0"/>
              <a:t>fails</a:t>
            </a:r>
            <a:r>
              <a:rPr lang="en-US" dirty="0" smtClean="0"/>
              <a:t>”</a:t>
            </a:r>
          </a:p>
          <a:p>
            <a:r>
              <a:rPr lang="en-US" b="1" dirty="0" smtClean="0"/>
              <a:t>Regression testing </a:t>
            </a:r>
            <a:r>
              <a:rPr lang="en-US" dirty="0" smtClean="0"/>
              <a:t>basically takes </a:t>
            </a:r>
            <a:r>
              <a:rPr lang="en-US" b="1" dirty="0" smtClean="0"/>
              <a:t>historical</a:t>
            </a:r>
            <a:r>
              <a:rPr lang="en-US" dirty="0" smtClean="0"/>
              <a:t> data from a previous, successful build and compares it against a new build:</a:t>
            </a:r>
          </a:p>
          <a:p>
            <a:pPr lvl="1"/>
            <a:r>
              <a:rPr lang="en-US" dirty="0" smtClean="0"/>
              <a:t>If I hit the cue ball at the </a:t>
            </a:r>
            <a:r>
              <a:rPr lang="en-US" b="1" dirty="0" smtClean="0"/>
              <a:t>exact</a:t>
            </a:r>
            <a:r>
              <a:rPr lang="en-US" dirty="0" smtClean="0"/>
              <a:t> same angle at the </a:t>
            </a:r>
            <a:r>
              <a:rPr lang="en-US" b="1" dirty="0" smtClean="0"/>
              <a:t>exact </a:t>
            </a:r>
            <a:r>
              <a:rPr lang="en-US" dirty="0" smtClean="0"/>
              <a:t>same force as I did previously- does it </a:t>
            </a:r>
            <a:r>
              <a:rPr lang="en-US" b="1" dirty="0" smtClean="0"/>
              <a:t>still go into the right pocket?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523180"/>
            <a:ext cx="3797300" cy="2133600"/>
          </a:xfrm>
          <a:prstGeom prst="rect">
            <a:avLst/>
          </a:prstGeom>
        </p:spPr>
      </p:pic>
    </p:spTree>
    <p:extLst>
      <p:ext uri="{BB962C8B-B14F-4D97-AF65-F5344CB8AC3E}">
        <p14:creationId xmlns:p14="http://schemas.microsoft.com/office/powerpoint/2010/main" val="95805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4046306" cy="4952492"/>
          </a:xfrm>
        </p:spPr>
        <p:txBody>
          <a:bodyPr/>
          <a:lstStyle/>
          <a:p>
            <a:r>
              <a:rPr lang="en-US" dirty="0" smtClean="0"/>
              <a:t>Regression Testing Frameworks</a:t>
            </a:r>
            <a:endParaRPr lang="en-US" dirty="0"/>
          </a:p>
        </p:txBody>
      </p:sp>
      <p:sp>
        <p:nvSpPr>
          <p:cNvPr id="3" name="Content Placeholder 2"/>
          <p:cNvSpPr>
            <a:spLocks noGrp="1"/>
          </p:cNvSpPr>
          <p:nvPr>
            <p:ph idx="1"/>
          </p:nvPr>
        </p:nvSpPr>
        <p:spPr/>
        <p:txBody>
          <a:bodyPr/>
          <a:lstStyle/>
          <a:p>
            <a:r>
              <a:rPr lang="en-US" b="1" dirty="0" smtClean="0"/>
              <a:t>Unity</a:t>
            </a:r>
            <a:r>
              <a:rPr lang="en-US" dirty="0" smtClean="0"/>
              <a:t> comes with a regression testing framework in the </a:t>
            </a:r>
            <a:r>
              <a:rPr lang="en-US" b="1" dirty="0" smtClean="0"/>
              <a:t>Runtime test</a:t>
            </a:r>
            <a:r>
              <a:rPr lang="en-US" dirty="0" smtClean="0"/>
              <a:t> framework in </a:t>
            </a:r>
            <a:r>
              <a:rPr lang="en-US" b="1" dirty="0" smtClean="0"/>
              <a:t>Unity Tests</a:t>
            </a:r>
            <a:endParaRPr lang="en-US" dirty="0" smtClean="0"/>
          </a:p>
          <a:p>
            <a:r>
              <a:rPr lang="en-US" dirty="0" smtClean="0"/>
              <a:t>Setting up </a:t>
            </a:r>
            <a:r>
              <a:rPr lang="en-US" b="1" dirty="0" smtClean="0"/>
              <a:t>Regression Testing</a:t>
            </a:r>
            <a:r>
              <a:rPr lang="en-US" dirty="0" smtClean="0"/>
              <a:t> is time consuming and difficult but one of the best ways to prevent from shipping buggy games.</a:t>
            </a:r>
          </a:p>
          <a:p>
            <a:r>
              <a:rPr lang="en-US" dirty="0" smtClean="0"/>
              <a:t>They can compare, pixel by pixel, the current build against previous builds to check on the effects of the changes.</a:t>
            </a:r>
          </a:p>
          <a:p>
            <a:r>
              <a:rPr lang="en-US" dirty="0" smtClean="0"/>
              <a:t>Some examples of CI servers for games:</a:t>
            </a:r>
          </a:p>
          <a:p>
            <a:pPr lvl="1"/>
            <a:r>
              <a:rPr lang="en-US" dirty="0" smtClean="0"/>
              <a:t>Hudson</a:t>
            </a:r>
          </a:p>
          <a:p>
            <a:pPr lvl="1"/>
            <a:r>
              <a:rPr lang="en-US" dirty="0" err="1" smtClean="0"/>
              <a:t>Cruisecontrol.NET</a:t>
            </a:r>
            <a:endParaRPr lang="en-US" dirty="0" smtClean="0"/>
          </a:p>
          <a:p>
            <a:pPr lvl="1"/>
            <a:r>
              <a:rPr lang="en-US" dirty="0" err="1" smtClean="0"/>
              <a:t>BuildBot</a:t>
            </a:r>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89" y="2885447"/>
            <a:ext cx="3226639" cy="2917385"/>
          </a:xfrm>
          <a:prstGeom prst="rect">
            <a:avLst/>
          </a:prstGeom>
        </p:spPr>
      </p:pic>
    </p:spTree>
    <p:extLst>
      <p:ext uri="{BB962C8B-B14F-4D97-AF65-F5344CB8AC3E}">
        <p14:creationId xmlns:p14="http://schemas.microsoft.com/office/powerpoint/2010/main" val="80198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4046306" cy="4952492"/>
          </a:xfrm>
        </p:spPr>
        <p:txBody>
          <a:bodyPr/>
          <a:lstStyle/>
          <a:p>
            <a:r>
              <a:rPr lang="en-US" dirty="0" smtClean="0"/>
              <a:t>Regression Testing Frameworks</a:t>
            </a:r>
            <a:endParaRPr lang="en-US" dirty="0"/>
          </a:p>
        </p:txBody>
      </p:sp>
      <p:sp>
        <p:nvSpPr>
          <p:cNvPr id="3" name="Content Placeholder 2"/>
          <p:cNvSpPr>
            <a:spLocks noGrp="1"/>
          </p:cNvSpPr>
          <p:nvPr>
            <p:ph idx="1"/>
          </p:nvPr>
        </p:nvSpPr>
        <p:spPr/>
        <p:txBody>
          <a:bodyPr>
            <a:normAutofit/>
          </a:bodyPr>
          <a:lstStyle/>
          <a:p>
            <a:r>
              <a:rPr lang="en-US" sz="2800" dirty="0" smtClean="0"/>
              <a:t>Regression tests should rely on deterministic behavior (</a:t>
            </a:r>
            <a:r>
              <a:rPr lang="en-US" sz="2800" dirty="0" err="1" smtClean="0"/>
              <a:t>i.e</a:t>
            </a:r>
            <a:r>
              <a:rPr lang="en-US" sz="2800" dirty="0" smtClean="0"/>
              <a:t>: Random generators in the game should not be tested)</a:t>
            </a:r>
          </a:p>
          <a:p>
            <a:r>
              <a:rPr lang="en-US" sz="2800" dirty="0" smtClean="0"/>
              <a:t>Regression tests should avoid Frame-rate dependencies. Make sure you run rendering and simulation loops with a constant virtual frame rate.</a:t>
            </a:r>
          </a:p>
          <a:p>
            <a:r>
              <a:rPr lang="en-US" sz="2800" dirty="0" smtClean="0"/>
              <a:t>Try to keep a strict separation between UI and production tests.</a:t>
            </a:r>
            <a:endParaRPr lang="en-US" sz="2800" dirty="0"/>
          </a:p>
        </p:txBody>
      </p:sp>
    </p:spTree>
    <p:extLst>
      <p:ext uri="{BB962C8B-B14F-4D97-AF65-F5344CB8AC3E}">
        <p14:creationId xmlns:p14="http://schemas.microsoft.com/office/powerpoint/2010/main" val="14430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Why should you care? </a:t>
            </a:r>
            <a:endParaRPr lang="en-US" dirty="0"/>
          </a:p>
        </p:txBody>
      </p:sp>
      <p:sp>
        <p:nvSpPr>
          <p:cNvPr id="3" name="Content Placeholder 2"/>
          <p:cNvSpPr>
            <a:spLocks noGrp="1"/>
          </p:cNvSpPr>
          <p:nvPr>
            <p:ph idx="1"/>
          </p:nvPr>
        </p:nvSpPr>
        <p:spPr/>
        <p:txBody>
          <a:bodyPr/>
          <a:lstStyle/>
          <a:p>
            <a:r>
              <a:rPr lang="en-US" sz="3200" dirty="0" smtClean="0"/>
              <a:t>Because you are all future C-level executives</a:t>
            </a:r>
          </a:p>
          <a:p>
            <a:r>
              <a:rPr lang="en-US" sz="3200" dirty="0" smtClean="0"/>
              <a:t>Because this is what your companies are growing in to</a:t>
            </a:r>
          </a:p>
          <a:p>
            <a:r>
              <a:rPr lang="en-US" sz="3200" dirty="0" smtClean="0"/>
              <a:t>Because this is how the best companies operate.</a:t>
            </a:r>
          </a:p>
          <a:p>
            <a:r>
              <a:rPr lang="en-US" sz="3200" dirty="0" smtClean="0"/>
              <a:t>Because this stuff works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03" y="2214034"/>
            <a:ext cx="3478430" cy="3478430"/>
          </a:xfrm>
          <a:prstGeom prst="rect">
            <a:avLst/>
          </a:prstGeom>
        </p:spPr>
      </p:pic>
    </p:spTree>
    <p:extLst>
      <p:ext uri="{BB962C8B-B14F-4D97-AF65-F5344CB8AC3E}">
        <p14:creationId xmlns:p14="http://schemas.microsoft.com/office/powerpoint/2010/main" val="1585793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4046306" cy="4952492"/>
          </a:xfrm>
        </p:spPr>
        <p:txBody>
          <a:bodyPr/>
          <a:lstStyle/>
          <a:p>
            <a:r>
              <a:rPr lang="en-US" dirty="0" smtClean="0"/>
              <a:t>Continuous Integration in games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2900" y="1021556"/>
            <a:ext cx="5765800" cy="4749800"/>
          </a:xfrm>
        </p:spPr>
      </p:pic>
    </p:spTree>
    <p:extLst>
      <p:ext uri="{BB962C8B-B14F-4D97-AF65-F5344CB8AC3E}">
        <p14:creationId xmlns:p14="http://schemas.microsoft.com/office/powerpoint/2010/main" val="92926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3155"/>
            <a:ext cx="4947138" cy="4952492"/>
          </a:xfrm>
        </p:spPr>
        <p:txBody>
          <a:bodyPr/>
          <a:lstStyle/>
          <a:p>
            <a:pPr algn="l"/>
            <a:r>
              <a:rPr lang="en-US" dirty="0" err="1" smtClean="0"/>
              <a:t>Devops</a:t>
            </a:r>
            <a:r>
              <a:rPr lang="en-US" dirty="0" smtClean="0"/>
              <a:t> and CI: keeping the flow moving</a:t>
            </a:r>
            <a:endParaRPr lang="en-US" dirty="0"/>
          </a:p>
        </p:txBody>
      </p:sp>
      <p:sp>
        <p:nvSpPr>
          <p:cNvPr id="3" name="Content Placeholder 2"/>
          <p:cNvSpPr>
            <a:spLocks noGrp="1"/>
          </p:cNvSpPr>
          <p:nvPr>
            <p:ph idx="1"/>
          </p:nvPr>
        </p:nvSpPr>
        <p:spPr/>
        <p:txBody>
          <a:bodyPr/>
          <a:lstStyle/>
          <a:p>
            <a:r>
              <a:rPr lang="en-US" dirty="0" smtClean="0"/>
              <a:t>So how do we keep the flow going in this state of constant change? </a:t>
            </a:r>
          </a:p>
          <a:p>
            <a:r>
              <a:rPr lang="en-US" dirty="0" smtClean="0"/>
              <a:t>Remember- </a:t>
            </a:r>
            <a:r>
              <a:rPr lang="en-US" b="1" dirty="0" smtClean="0"/>
              <a:t>Ops</a:t>
            </a:r>
            <a:r>
              <a:rPr lang="en-US" dirty="0" smtClean="0"/>
              <a:t> folks were primarily concerned with stability. If I am going to work on a copy of my “production machine” I need that machine in some stable state.</a:t>
            </a:r>
          </a:p>
          <a:p>
            <a:r>
              <a:rPr lang="en-US" dirty="0" smtClean="0"/>
              <a:t>If 24 of my other coworkers are constantly changing that machine- what state is it in? If I grab a copy of it on Wednesday- how do I know that my changes will work on Friday (after my co-workers have altered it)? </a:t>
            </a:r>
          </a:p>
          <a:p>
            <a:r>
              <a:rPr lang="en-US" dirty="0" smtClean="0"/>
              <a:t>How do we solve this?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28" y="2515266"/>
            <a:ext cx="3756434" cy="3406257"/>
          </a:xfrm>
          <a:prstGeom prst="rect">
            <a:avLst/>
          </a:prstGeom>
        </p:spPr>
      </p:pic>
    </p:spTree>
    <p:extLst>
      <p:ext uri="{BB962C8B-B14F-4D97-AF65-F5344CB8AC3E}">
        <p14:creationId xmlns:p14="http://schemas.microsoft.com/office/powerpoint/2010/main" val="668636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 quick side note about version control</a:t>
            </a:r>
            <a:endParaRPr lang="en-US" dirty="0"/>
          </a:p>
        </p:txBody>
      </p:sp>
      <p:sp>
        <p:nvSpPr>
          <p:cNvPr id="3" name="Content Placeholder 2"/>
          <p:cNvSpPr>
            <a:spLocks noGrp="1"/>
          </p:cNvSpPr>
          <p:nvPr>
            <p:ph idx="1"/>
          </p:nvPr>
        </p:nvSpPr>
        <p:spPr/>
        <p:txBody>
          <a:bodyPr/>
          <a:lstStyle/>
          <a:p>
            <a:r>
              <a:rPr lang="en-US" dirty="0" smtClean="0"/>
              <a:t>So this “machine” that the ops team traditionally guards is usually known as the “source control” server. </a:t>
            </a:r>
          </a:p>
          <a:p>
            <a:r>
              <a:rPr lang="en-US" dirty="0" smtClean="0"/>
              <a:t>The purpose of the source control server (usually </a:t>
            </a:r>
            <a:r>
              <a:rPr lang="en-US" dirty="0" err="1" smtClean="0"/>
              <a:t>git</a:t>
            </a:r>
            <a:r>
              <a:rPr lang="en-US" dirty="0" smtClean="0"/>
              <a:t> or something like it) is to keep a “single source of truth” for all of the code currently running on the production machine.</a:t>
            </a:r>
          </a:p>
          <a:p>
            <a:r>
              <a:rPr lang="en-US" dirty="0" smtClean="0"/>
              <a:t>The “main branch” (usually called the “master branch”) should always match the code currently running on your production machine.</a:t>
            </a:r>
            <a:endParaRPr lang="en-US" dirty="0"/>
          </a:p>
        </p:txBody>
      </p:sp>
    </p:spTree>
    <p:extLst>
      <p:ext uri="{BB962C8B-B14F-4D97-AF65-F5344CB8AC3E}">
        <p14:creationId xmlns:p14="http://schemas.microsoft.com/office/powerpoint/2010/main" val="1507841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4" y="583125"/>
            <a:ext cx="11641015" cy="4952492"/>
          </a:xfrm>
        </p:spPr>
        <p:txBody>
          <a:bodyPr/>
          <a:lstStyle/>
          <a:p>
            <a:pPr algn="l"/>
            <a:r>
              <a:rPr lang="en-US" dirty="0" smtClean="0"/>
              <a:t>A quick side note about version control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853753"/>
            <a:ext cx="4616252" cy="338723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509" y="1853754"/>
            <a:ext cx="4362345" cy="3387233"/>
          </a:xfrm>
          <a:prstGeom prst="rect">
            <a:avLst/>
          </a:prstGeom>
        </p:spPr>
      </p:pic>
    </p:spTree>
    <p:extLst>
      <p:ext uri="{BB962C8B-B14F-4D97-AF65-F5344CB8AC3E}">
        <p14:creationId xmlns:p14="http://schemas.microsoft.com/office/powerpoint/2010/main" val="824017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94" y="559678"/>
            <a:ext cx="11430000" cy="4952492"/>
          </a:xfrm>
        </p:spPr>
        <p:txBody>
          <a:bodyPr/>
          <a:lstStyle/>
          <a:p>
            <a:pPr algn="l"/>
            <a:r>
              <a:rPr lang="en-US" dirty="0" smtClean="0"/>
              <a:t>A quick side note about version control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9" y="1982913"/>
            <a:ext cx="9716430" cy="3879776"/>
          </a:xfrm>
          <a:prstGeom prst="rect">
            <a:avLst/>
          </a:prstGeom>
        </p:spPr>
      </p:pic>
    </p:spTree>
    <p:extLst>
      <p:ext uri="{BB962C8B-B14F-4D97-AF65-F5344CB8AC3E}">
        <p14:creationId xmlns:p14="http://schemas.microsoft.com/office/powerpoint/2010/main" val="917575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23" y="559678"/>
            <a:ext cx="4724400" cy="4952492"/>
          </a:xfrm>
        </p:spPr>
        <p:txBody>
          <a:bodyPr/>
          <a:lstStyle/>
          <a:p>
            <a:r>
              <a:rPr lang="en-US" dirty="0" err="1" smtClean="0"/>
              <a:t>Devops</a:t>
            </a:r>
            <a:r>
              <a:rPr lang="en-US" dirty="0" smtClean="0"/>
              <a:t> and CI: keeping the flow moving</a:t>
            </a:r>
            <a:endParaRPr lang="en-US" dirty="0"/>
          </a:p>
        </p:txBody>
      </p:sp>
      <p:sp>
        <p:nvSpPr>
          <p:cNvPr id="3" name="Content Placeholder 2"/>
          <p:cNvSpPr>
            <a:spLocks noGrp="1"/>
          </p:cNvSpPr>
          <p:nvPr>
            <p:ph idx="1"/>
          </p:nvPr>
        </p:nvSpPr>
        <p:spPr/>
        <p:txBody>
          <a:bodyPr>
            <a:normAutofit/>
          </a:bodyPr>
          <a:lstStyle/>
          <a:p>
            <a:r>
              <a:rPr lang="en-US" dirty="0" smtClean="0">
                <a:hlinkClick r:id="rId3"/>
              </a:rPr>
              <a:t>TeamCity Video</a:t>
            </a:r>
            <a:endParaRPr lang="en-US" dirty="0" smtClean="0"/>
          </a:p>
          <a:p>
            <a:r>
              <a:rPr lang="en-US" sz="2800" dirty="0" smtClean="0"/>
              <a:t>This is the idea around CI- that we should have an automated server that tests our code before it is added to production.</a:t>
            </a:r>
          </a:p>
          <a:p>
            <a:r>
              <a:rPr lang="en-US" sz="2800" dirty="0" smtClean="0"/>
              <a:t>Peer feedback is essential to this process.</a:t>
            </a:r>
          </a:p>
        </p:txBody>
      </p:sp>
    </p:spTree>
    <p:extLst>
      <p:ext uri="{BB962C8B-B14F-4D97-AF65-F5344CB8AC3E}">
        <p14:creationId xmlns:p14="http://schemas.microsoft.com/office/powerpoint/2010/main" val="263824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9678"/>
            <a:ext cx="5099538" cy="4952492"/>
          </a:xfrm>
        </p:spPr>
        <p:txBody>
          <a:bodyPr/>
          <a:lstStyle/>
          <a:p>
            <a:r>
              <a:rPr lang="en-US" dirty="0" err="1" smtClean="0"/>
              <a:t>Devops</a:t>
            </a:r>
            <a:r>
              <a:rPr lang="en-US" dirty="0" smtClean="0"/>
              <a:t> and CI: keeping the flow moving</a:t>
            </a:r>
            <a:endParaRPr lang="en-US" dirty="0"/>
          </a:p>
        </p:txBody>
      </p:sp>
      <p:sp>
        <p:nvSpPr>
          <p:cNvPr id="3" name="Content Placeholder 2"/>
          <p:cNvSpPr>
            <a:spLocks noGrp="1"/>
          </p:cNvSpPr>
          <p:nvPr>
            <p:ph idx="1"/>
          </p:nvPr>
        </p:nvSpPr>
        <p:spPr/>
        <p:txBody>
          <a:bodyPr>
            <a:normAutofit/>
          </a:bodyPr>
          <a:lstStyle/>
          <a:p>
            <a:r>
              <a:rPr lang="en-US" dirty="0" smtClean="0"/>
              <a:t>So how do these CI systems work? </a:t>
            </a:r>
          </a:p>
          <a:p>
            <a:pPr lvl="1"/>
            <a:r>
              <a:rPr lang="en-US" dirty="0" smtClean="0"/>
              <a:t>They deploy “build agents”. </a:t>
            </a:r>
          </a:p>
          <a:p>
            <a:pPr lvl="1"/>
            <a:r>
              <a:rPr lang="en-US" dirty="0" smtClean="0"/>
              <a:t>These ”build agents” essentially run your code and tell you what (if any) tests are failing.</a:t>
            </a:r>
          </a:p>
          <a:p>
            <a:pPr lvl="1"/>
            <a:r>
              <a:rPr lang="en-US" dirty="0" smtClean="0"/>
              <a:t>Think of them as little QA engineers with clipboards: they critique everything you are submitting and turn in a report to you.</a:t>
            </a:r>
          </a:p>
          <a:p>
            <a:pPr lvl="1"/>
            <a:r>
              <a:rPr lang="en-US" dirty="0" smtClean="0"/>
              <a:t>They can run anything from</a:t>
            </a:r>
          </a:p>
          <a:p>
            <a:pPr lvl="2"/>
            <a:r>
              <a:rPr lang="en-US" b="1" dirty="0" smtClean="0"/>
              <a:t>Unit tests</a:t>
            </a:r>
          </a:p>
          <a:p>
            <a:pPr lvl="2"/>
            <a:r>
              <a:rPr lang="en-US" b="1" dirty="0" smtClean="0"/>
              <a:t>Integration tests</a:t>
            </a:r>
          </a:p>
          <a:p>
            <a:pPr lvl="2"/>
            <a:r>
              <a:rPr lang="en-US" b="1" dirty="0" smtClean="0"/>
              <a:t>Linters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182" y="3657600"/>
            <a:ext cx="3616802" cy="2401557"/>
          </a:xfrm>
          <a:prstGeom prst="rect">
            <a:avLst/>
          </a:prstGeom>
        </p:spPr>
      </p:pic>
    </p:spTree>
    <p:extLst>
      <p:ext uri="{BB962C8B-B14F-4D97-AF65-F5344CB8AC3E}">
        <p14:creationId xmlns:p14="http://schemas.microsoft.com/office/powerpoint/2010/main" val="1829099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23" y="559678"/>
            <a:ext cx="4431783" cy="4952492"/>
          </a:xfrm>
        </p:spPr>
        <p:txBody>
          <a:bodyPr/>
          <a:lstStyle/>
          <a:p>
            <a:pPr algn="l"/>
            <a:r>
              <a:rPr lang="en-US" dirty="0" smtClean="0"/>
              <a:t>Failed report (usually about 2 minutes after code push)</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488" y="571401"/>
            <a:ext cx="6295136" cy="3808558"/>
          </a:xfrm>
        </p:spPr>
      </p:pic>
    </p:spTree>
    <p:extLst>
      <p:ext uri="{BB962C8B-B14F-4D97-AF65-F5344CB8AC3E}">
        <p14:creationId xmlns:p14="http://schemas.microsoft.com/office/powerpoint/2010/main" val="1209347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8675077" cy="4952492"/>
          </a:xfrm>
        </p:spPr>
        <p:txBody>
          <a:bodyPr/>
          <a:lstStyle/>
          <a:p>
            <a:pPr algn="l"/>
            <a:r>
              <a:rPr lang="en-US" dirty="0" smtClean="0"/>
              <a:t>Different ci tools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5456" y="1445643"/>
            <a:ext cx="1728748" cy="23894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803" y="1445643"/>
            <a:ext cx="2200751" cy="144187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741" y="3270419"/>
            <a:ext cx="5816600" cy="1397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809" y="1384924"/>
            <a:ext cx="4940300" cy="1651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4402" y="3513673"/>
            <a:ext cx="2307492" cy="2307492"/>
          </a:xfrm>
          <a:prstGeom prst="rect">
            <a:avLst/>
          </a:prstGeom>
        </p:spPr>
      </p:pic>
    </p:spTree>
    <p:extLst>
      <p:ext uri="{BB962C8B-B14F-4D97-AF65-F5344CB8AC3E}">
        <p14:creationId xmlns:p14="http://schemas.microsoft.com/office/powerpoint/2010/main" val="13246051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9378462" cy="1011214"/>
          </a:xfrm>
        </p:spPr>
        <p:txBody>
          <a:bodyPr/>
          <a:lstStyle/>
          <a:p>
            <a:pPr algn="l"/>
            <a:r>
              <a:rPr lang="en-US" dirty="0" smtClean="0"/>
              <a:t>Ways to use ci tools</a:t>
            </a:r>
            <a:endParaRPr lang="en-US" dirty="0"/>
          </a:p>
        </p:txBody>
      </p:sp>
      <p:sp>
        <p:nvSpPr>
          <p:cNvPr id="5" name="TextBox 4"/>
          <p:cNvSpPr txBox="1"/>
          <p:nvPr/>
        </p:nvSpPr>
        <p:spPr>
          <a:xfrm>
            <a:off x="1451579" y="2075380"/>
            <a:ext cx="9706156" cy="2677656"/>
          </a:xfrm>
          <a:prstGeom prst="rect">
            <a:avLst/>
          </a:prstGeom>
          <a:noFill/>
        </p:spPr>
        <p:txBody>
          <a:bodyPr wrap="square" rtlCol="0">
            <a:spAutoFit/>
          </a:bodyPr>
          <a:lstStyle/>
          <a:p>
            <a:pPr marL="285750" indent="-285750">
              <a:buFont typeface="Arial" charset="0"/>
              <a:buChar char="•"/>
            </a:pPr>
            <a:r>
              <a:rPr lang="en-US" sz="2400" dirty="0" smtClean="0"/>
              <a:t>Obviously there are several ways to set up your CI server. Some considerations: </a:t>
            </a:r>
          </a:p>
          <a:p>
            <a:pPr marL="742950" lvl="1" indent="-285750">
              <a:buFont typeface="Arial" charset="0"/>
              <a:buChar char="•"/>
            </a:pPr>
            <a:r>
              <a:rPr lang="en-US" sz="2400" dirty="0" smtClean="0"/>
              <a:t>Should it auto-deploy to a staging server with each new commit? </a:t>
            </a:r>
          </a:p>
          <a:p>
            <a:pPr marL="742950" lvl="1" indent="-285750">
              <a:buFont typeface="Arial" charset="0"/>
              <a:buChar char="•"/>
            </a:pPr>
            <a:r>
              <a:rPr lang="en-US" sz="2400" dirty="0" smtClean="0"/>
              <a:t>What tests should it run? </a:t>
            </a:r>
          </a:p>
          <a:p>
            <a:pPr marL="742950" lvl="1" indent="-285750">
              <a:buFont typeface="Arial" charset="0"/>
              <a:buChar char="•"/>
            </a:pPr>
            <a:r>
              <a:rPr lang="en-US" sz="2400" dirty="0" smtClean="0"/>
              <a:t>How do we measure “coverage” of tests? </a:t>
            </a:r>
          </a:p>
          <a:p>
            <a:pPr marL="742950" lvl="1" indent="-285750">
              <a:buFont typeface="Arial" charset="0"/>
              <a:buChar char="•"/>
            </a:pPr>
            <a:r>
              <a:rPr lang="en-US" sz="2400" dirty="0" smtClean="0"/>
              <a:t>Are there any tweaks with my particular environment that I might want to run?</a:t>
            </a:r>
            <a:endParaRPr lang="en-US" sz="2400" dirty="0"/>
          </a:p>
        </p:txBody>
      </p:sp>
    </p:spTree>
    <p:extLst>
      <p:ext uri="{BB962C8B-B14F-4D97-AF65-F5344CB8AC3E}">
        <p14:creationId xmlns:p14="http://schemas.microsoft.com/office/powerpoint/2010/main" val="1548661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be covering</a:t>
            </a:r>
            <a:endParaRPr lang="en-US" dirty="0"/>
          </a:p>
        </p:txBody>
      </p:sp>
      <p:sp>
        <p:nvSpPr>
          <p:cNvPr id="3" name="Content Placeholder 2"/>
          <p:cNvSpPr>
            <a:spLocks noGrp="1"/>
          </p:cNvSpPr>
          <p:nvPr>
            <p:ph idx="1"/>
          </p:nvPr>
        </p:nvSpPr>
        <p:spPr/>
        <p:txBody>
          <a:bodyPr/>
          <a:lstStyle/>
          <a:p>
            <a:r>
              <a:rPr lang="en-US" dirty="0" smtClean="0"/>
              <a:t>Dev/Ops- A quick overview</a:t>
            </a:r>
          </a:p>
          <a:p>
            <a:r>
              <a:rPr lang="en-US" dirty="0" smtClean="0"/>
              <a:t>Continuous Integration defined</a:t>
            </a:r>
          </a:p>
          <a:p>
            <a:r>
              <a:rPr lang="en-US" dirty="0" smtClean="0"/>
              <a:t>How Continuous Integration fits into the Software Development Life Cycle</a:t>
            </a:r>
          </a:p>
          <a:p>
            <a:r>
              <a:rPr lang="en-US" dirty="0" smtClean="0"/>
              <a:t>Unit tests and build agents</a:t>
            </a:r>
          </a:p>
          <a:p>
            <a:r>
              <a:rPr lang="en-US" dirty="0" smtClean="0"/>
              <a:t>Games CI</a:t>
            </a:r>
          </a:p>
          <a:p>
            <a:r>
              <a:rPr lang="en-US" dirty="0" smtClean="0"/>
              <a:t>Practical tool review:</a:t>
            </a:r>
          </a:p>
          <a:p>
            <a:pPr lvl="1"/>
            <a:r>
              <a:rPr lang="en-US" dirty="0" smtClean="0"/>
              <a:t>Jenkins</a:t>
            </a:r>
          </a:p>
          <a:p>
            <a:pPr lvl="1"/>
            <a:r>
              <a:rPr lang="en-US" dirty="0" smtClean="0"/>
              <a:t>TeamCity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13051"/>
            <a:ext cx="1590085" cy="21978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47" y="2204645"/>
            <a:ext cx="2537589" cy="1662558"/>
          </a:xfrm>
          <a:prstGeom prst="rect">
            <a:avLst/>
          </a:prstGeom>
        </p:spPr>
      </p:pic>
    </p:spTree>
    <p:extLst>
      <p:ext uri="{BB962C8B-B14F-4D97-AF65-F5344CB8AC3E}">
        <p14:creationId xmlns:p14="http://schemas.microsoft.com/office/powerpoint/2010/main" val="228584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161" y="395554"/>
            <a:ext cx="9155723" cy="1116722"/>
          </a:xfrm>
        </p:spPr>
        <p:txBody>
          <a:bodyPr/>
          <a:lstStyle/>
          <a:p>
            <a:pPr algn="l"/>
            <a:r>
              <a:rPr lang="en-US" dirty="0" smtClean="0"/>
              <a:t>CI tools: build agents</a:t>
            </a:r>
            <a:endParaRPr lang="en-US" dirty="0"/>
          </a:p>
        </p:txBody>
      </p:sp>
      <p:sp>
        <p:nvSpPr>
          <p:cNvPr id="5" name="TextBox 4"/>
          <p:cNvSpPr txBox="1"/>
          <p:nvPr/>
        </p:nvSpPr>
        <p:spPr>
          <a:xfrm>
            <a:off x="1334349" y="1676400"/>
            <a:ext cx="9706156" cy="2308324"/>
          </a:xfrm>
          <a:prstGeom prst="rect">
            <a:avLst/>
          </a:prstGeom>
          <a:noFill/>
        </p:spPr>
        <p:txBody>
          <a:bodyPr wrap="square" rtlCol="0">
            <a:spAutoFit/>
          </a:bodyPr>
          <a:lstStyle/>
          <a:p>
            <a:pPr marL="285750" indent="-285750">
              <a:buFont typeface="Arial" charset="0"/>
              <a:buChar char="•"/>
            </a:pPr>
            <a:r>
              <a:rPr lang="en-US" sz="2400" dirty="0" smtClean="0"/>
              <a:t>So we’ve mentioned that </a:t>
            </a:r>
            <a:r>
              <a:rPr lang="en-US" sz="2400" b="1" dirty="0" smtClean="0"/>
              <a:t>Build Agents</a:t>
            </a:r>
            <a:r>
              <a:rPr lang="en-US" sz="2400" dirty="0" smtClean="0"/>
              <a:t> are like the guys with clipboards on the manufacturing floor. They are obviously controlled by a </a:t>
            </a:r>
            <a:r>
              <a:rPr lang="en-US" sz="2400" b="1" dirty="0" smtClean="0"/>
              <a:t>Build Controller</a:t>
            </a:r>
            <a:r>
              <a:rPr lang="en-US" sz="2400" dirty="0" smtClean="0"/>
              <a:t> who deploys them to crawl over new code, run it, and make sure that it will integrate into the production machine.</a:t>
            </a:r>
          </a:p>
          <a:p>
            <a:pPr marL="285750" indent="-285750">
              <a:buFont typeface="Arial" charset="0"/>
              <a:buChar char="•"/>
            </a:pPr>
            <a:r>
              <a:rPr lang="en-US" sz="2400" dirty="0" smtClean="0"/>
              <a:t>Build agents are something else that you can customize to your environment that will help out with code integration.</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331" y="4148848"/>
            <a:ext cx="3062953" cy="2038256"/>
          </a:xfrm>
          <a:prstGeom prst="rect">
            <a:avLst/>
          </a:prstGeom>
        </p:spPr>
      </p:pic>
    </p:spTree>
    <p:extLst>
      <p:ext uri="{BB962C8B-B14F-4D97-AF65-F5344CB8AC3E}">
        <p14:creationId xmlns:p14="http://schemas.microsoft.com/office/powerpoint/2010/main" val="14926049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10796955" cy="4952492"/>
          </a:xfrm>
        </p:spPr>
        <p:txBody>
          <a:bodyPr/>
          <a:lstStyle/>
          <a:p>
            <a:pPr algn="l"/>
            <a:r>
              <a:rPr lang="en-US" dirty="0" smtClean="0"/>
              <a:t>Why does any of this matter to you?</a:t>
            </a:r>
            <a:endParaRPr lang="en-US" dirty="0"/>
          </a:p>
        </p:txBody>
      </p:sp>
      <p:sp>
        <p:nvSpPr>
          <p:cNvPr id="5" name="TextBox 4"/>
          <p:cNvSpPr txBox="1"/>
          <p:nvPr/>
        </p:nvSpPr>
        <p:spPr>
          <a:xfrm>
            <a:off x="1451579" y="2075380"/>
            <a:ext cx="9706156" cy="2677656"/>
          </a:xfrm>
          <a:prstGeom prst="rect">
            <a:avLst/>
          </a:prstGeom>
          <a:noFill/>
        </p:spPr>
        <p:txBody>
          <a:bodyPr wrap="square" rtlCol="0">
            <a:spAutoFit/>
          </a:bodyPr>
          <a:lstStyle/>
          <a:p>
            <a:pPr marL="285750" indent="-285750">
              <a:buFont typeface="Arial" charset="0"/>
              <a:buChar char="•"/>
            </a:pPr>
            <a:r>
              <a:rPr lang="en-US" sz="2400" dirty="0" smtClean="0"/>
              <a:t>As you build out your company you are going to want to institute engineering principles that allow swift and efficient application development.</a:t>
            </a:r>
          </a:p>
          <a:p>
            <a:pPr marL="285750" indent="-285750">
              <a:buFont typeface="Arial" charset="0"/>
              <a:buChar char="•"/>
            </a:pPr>
            <a:r>
              <a:rPr lang="en-US" sz="2400" dirty="0" smtClean="0"/>
              <a:t>Right now the industry standard is to aim for “as many deployments per day as possible”</a:t>
            </a:r>
          </a:p>
          <a:p>
            <a:pPr marL="285750" indent="-285750">
              <a:buFont typeface="Arial" charset="0"/>
              <a:buChar char="•"/>
            </a:pPr>
            <a:r>
              <a:rPr lang="en-US" sz="2400" b="1" dirty="0" smtClean="0"/>
              <a:t>Continuous Integration</a:t>
            </a:r>
            <a:r>
              <a:rPr lang="en-US" sz="2400" dirty="0" smtClean="0"/>
              <a:t> </a:t>
            </a:r>
            <a:r>
              <a:rPr lang="en-US" sz="2400" b="1" dirty="0" smtClean="0"/>
              <a:t>servers</a:t>
            </a:r>
            <a:r>
              <a:rPr lang="en-US" sz="2400" dirty="0" smtClean="0"/>
              <a:t> are essentially the </a:t>
            </a:r>
            <a:r>
              <a:rPr lang="en-US" sz="2400" b="1" dirty="0" smtClean="0"/>
              <a:t>guard rails </a:t>
            </a:r>
            <a:r>
              <a:rPr lang="en-US" sz="2400" dirty="0" smtClean="0"/>
              <a:t>that allow you to push code constantly.</a:t>
            </a:r>
            <a:endParaRPr lang="en-US" sz="2400" b="1" dirty="0"/>
          </a:p>
        </p:txBody>
      </p:sp>
    </p:spTree>
    <p:extLst>
      <p:ext uri="{BB962C8B-B14F-4D97-AF65-F5344CB8AC3E}">
        <p14:creationId xmlns:p14="http://schemas.microsoft.com/office/powerpoint/2010/main" val="79611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9847385" cy="1198784"/>
          </a:xfrm>
        </p:spPr>
        <p:txBody>
          <a:bodyPr/>
          <a:lstStyle/>
          <a:p>
            <a:pPr algn="l"/>
            <a:r>
              <a:rPr lang="en-US" smtClean="0"/>
              <a:t>CI </a:t>
            </a:r>
            <a:r>
              <a:rPr lang="en-US" dirty="0" smtClean="0"/>
              <a:t>in broad context</a:t>
            </a:r>
            <a:endParaRPr lang="en-US" dirty="0"/>
          </a:p>
        </p:txBody>
      </p:sp>
      <p:sp>
        <p:nvSpPr>
          <p:cNvPr id="5" name="TextBox 4"/>
          <p:cNvSpPr txBox="1"/>
          <p:nvPr/>
        </p:nvSpPr>
        <p:spPr>
          <a:xfrm>
            <a:off x="1451579" y="2075380"/>
            <a:ext cx="9706156" cy="2246769"/>
          </a:xfrm>
          <a:prstGeom prst="rect">
            <a:avLst/>
          </a:prstGeom>
          <a:noFill/>
        </p:spPr>
        <p:txBody>
          <a:bodyPr wrap="square" rtlCol="0">
            <a:spAutoFit/>
          </a:bodyPr>
          <a:lstStyle/>
          <a:p>
            <a:pPr marL="285750" indent="-285750">
              <a:buFont typeface="Arial" charset="0"/>
              <a:buChar char="•"/>
            </a:pPr>
            <a:r>
              <a:rPr lang="en-US" sz="2800" dirty="0" smtClean="0"/>
              <a:t>So why does CI work in a DevOps environment? </a:t>
            </a:r>
          </a:p>
          <a:p>
            <a:pPr marL="742950" lvl="1" indent="-285750">
              <a:buFont typeface="Arial" charset="0"/>
              <a:buChar char="•"/>
            </a:pPr>
            <a:r>
              <a:rPr lang="en-US" sz="2800" dirty="0" smtClean="0"/>
              <a:t>It creates a safe system for developers to push their code</a:t>
            </a:r>
          </a:p>
          <a:p>
            <a:pPr marL="742950" lvl="1" indent="-285750">
              <a:buFont typeface="Arial" charset="0"/>
              <a:buChar char="•"/>
            </a:pPr>
            <a:r>
              <a:rPr lang="en-US" sz="2800" dirty="0" smtClean="0"/>
              <a:t>It allows for the developer to be responsible for end to end code production</a:t>
            </a:r>
          </a:p>
          <a:p>
            <a:pPr marL="742950" lvl="1" indent="-285750">
              <a:buFont typeface="Arial" charset="0"/>
              <a:buChar char="•"/>
            </a:pPr>
            <a:r>
              <a:rPr lang="en-US" sz="2800" dirty="0" smtClean="0"/>
              <a:t>It helps push accountability to developers.</a:t>
            </a:r>
          </a:p>
        </p:txBody>
      </p:sp>
    </p:spTree>
    <p:extLst>
      <p:ext uri="{BB962C8B-B14F-4D97-AF65-F5344CB8AC3E}">
        <p14:creationId xmlns:p14="http://schemas.microsoft.com/office/powerpoint/2010/main" val="812888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11207262" cy="718137"/>
          </a:xfrm>
        </p:spPr>
        <p:txBody>
          <a:bodyPr>
            <a:normAutofit fontScale="90000"/>
          </a:bodyPr>
          <a:lstStyle/>
          <a:p>
            <a:pPr algn="l"/>
            <a:r>
              <a:rPr lang="en-US" dirty="0" smtClean="0"/>
              <a:t>So where do we go from here with CI?</a:t>
            </a:r>
            <a:endParaRPr lang="en-US" dirty="0"/>
          </a:p>
        </p:txBody>
      </p:sp>
      <p:sp>
        <p:nvSpPr>
          <p:cNvPr id="5" name="TextBox 4"/>
          <p:cNvSpPr txBox="1"/>
          <p:nvPr/>
        </p:nvSpPr>
        <p:spPr>
          <a:xfrm>
            <a:off x="1205394" y="1395441"/>
            <a:ext cx="9706156" cy="2062103"/>
          </a:xfrm>
          <a:prstGeom prst="rect">
            <a:avLst/>
          </a:prstGeom>
          <a:noFill/>
        </p:spPr>
        <p:txBody>
          <a:bodyPr wrap="square" rtlCol="0">
            <a:spAutoFit/>
          </a:bodyPr>
          <a:lstStyle/>
          <a:p>
            <a:pPr marL="285750" indent="-285750">
              <a:buFont typeface="Arial" charset="0"/>
              <a:buChar char="•"/>
            </a:pPr>
            <a:r>
              <a:rPr lang="en-US" sz="3200" dirty="0" smtClean="0"/>
              <a:t>What we’re seeing in the tech world is a new emphasis on swifter, smaller, faster; things like </a:t>
            </a:r>
            <a:r>
              <a:rPr lang="en-US" sz="3200" b="1" dirty="0" err="1" smtClean="0"/>
              <a:t>microservices</a:t>
            </a:r>
            <a:r>
              <a:rPr lang="en-US" sz="3200" dirty="0" smtClean="0"/>
              <a:t> are basically packaging environments around certain specific, small operations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343" y="3575170"/>
            <a:ext cx="4047228" cy="2308120"/>
          </a:xfrm>
          <a:prstGeom prst="rect">
            <a:avLst/>
          </a:prstGeom>
        </p:spPr>
      </p:pic>
    </p:spTree>
    <p:extLst>
      <p:ext uri="{BB962C8B-B14F-4D97-AF65-F5344CB8AC3E}">
        <p14:creationId xmlns:p14="http://schemas.microsoft.com/office/powerpoint/2010/main" val="2084040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10199077" cy="1046384"/>
          </a:xfrm>
        </p:spPr>
        <p:txBody>
          <a:bodyPr/>
          <a:lstStyle/>
          <a:p>
            <a:pPr algn="l"/>
            <a:r>
              <a:rPr lang="en-US" dirty="0" smtClean="0"/>
              <a:t>CI: the future</a:t>
            </a:r>
            <a:endParaRPr lang="en-US" dirty="0"/>
          </a:p>
        </p:txBody>
      </p:sp>
      <p:sp>
        <p:nvSpPr>
          <p:cNvPr id="5" name="TextBox 4"/>
          <p:cNvSpPr txBox="1"/>
          <p:nvPr/>
        </p:nvSpPr>
        <p:spPr>
          <a:xfrm>
            <a:off x="761999" y="1500949"/>
            <a:ext cx="9706156" cy="2862322"/>
          </a:xfrm>
          <a:prstGeom prst="rect">
            <a:avLst/>
          </a:prstGeom>
          <a:noFill/>
        </p:spPr>
        <p:txBody>
          <a:bodyPr wrap="square" rtlCol="0">
            <a:spAutoFit/>
          </a:bodyPr>
          <a:lstStyle/>
          <a:p>
            <a:pPr marL="285750" indent="-285750">
              <a:buFont typeface="Arial" charset="0"/>
              <a:buChar char="•"/>
            </a:pPr>
            <a:r>
              <a:rPr lang="en-US" sz="2400" dirty="0" smtClean="0"/>
              <a:t>So- for future CTOs- you have to ask yourself where CI is going to fit into your organization</a:t>
            </a:r>
          </a:p>
          <a:p>
            <a:pPr marL="285750" indent="-285750">
              <a:buFont typeface="Arial" charset="0"/>
              <a:buChar char="•"/>
            </a:pPr>
            <a:r>
              <a:rPr lang="en-US" sz="2400" dirty="0" smtClean="0"/>
              <a:t>Setting up the CI server takes time and resources (and like everything else- there is a maintenance cost)</a:t>
            </a:r>
          </a:p>
          <a:p>
            <a:pPr marL="285750" indent="-285750">
              <a:buFont typeface="Arial" charset="0"/>
              <a:buChar char="•"/>
            </a:pPr>
            <a:r>
              <a:rPr lang="en-US" sz="2400" dirty="0" smtClean="0"/>
              <a:t>You will have to decide what to test for and when and how difficult you are going to make pushing to master</a:t>
            </a:r>
          </a:p>
          <a:p>
            <a:pPr marL="742950" lvl="1" indent="-285750">
              <a:buFont typeface="Arial" charset="0"/>
              <a:buChar char="•"/>
            </a:pPr>
            <a:r>
              <a:rPr lang="en-US" dirty="0" smtClean="0"/>
              <a:t>Too difficult? You kill productivity. </a:t>
            </a:r>
          </a:p>
          <a:p>
            <a:pPr marL="742950" lvl="1" indent="-285750">
              <a:buFont typeface="Arial" charset="0"/>
              <a:buChar char="•"/>
            </a:pPr>
            <a:r>
              <a:rPr lang="en-US" dirty="0" smtClean="0"/>
              <a:t>Too lax? You break things.  A lot.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120" y="3868325"/>
            <a:ext cx="3561511" cy="2370024"/>
          </a:xfrm>
          <a:prstGeom prst="rect">
            <a:avLst/>
          </a:prstGeom>
        </p:spPr>
      </p:pic>
    </p:spTree>
    <p:extLst>
      <p:ext uri="{BB962C8B-B14F-4D97-AF65-F5344CB8AC3E}">
        <p14:creationId xmlns:p14="http://schemas.microsoft.com/office/powerpoint/2010/main" val="10000761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559678"/>
            <a:ext cx="10199077" cy="1046384"/>
          </a:xfrm>
        </p:spPr>
        <p:txBody>
          <a:bodyPr/>
          <a:lstStyle/>
          <a:p>
            <a:pPr algn="l"/>
            <a:r>
              <a:rPr lang="en-US" dirty="0" smtClean="0"/>
              <a:t>CI: the future</a:t>
            </a:r>
            <a:endParaRPr lang="en-US" dirty="0"/>
          </a:p>
        </p:txBody>
      </p:sp>
      <p:sp>
        <p:nvSpPr>
          <p:cNvPr id="5" name="TextBox 4"/>
          <p:cNvSpPr txBox="1"/>
          <p:nvPr/>
        </p:nvSpPr>
        <p:spPr>
          <a:xfrm>
            <a:off x="761999" y="1500949"/>
            <a:ext cx="9706156" cy="1938992"/>
          </a:xfrm>
          <a:prstGeom prst="rect">
            <a:avLst/>
          </a:prstGeom>
          <a:noFill/>
        </p:spPr>
        <p:txBody>
          <a:bodyPr wrap="square" rtlCol="0">
            <a:spAutoFit/>
          </a:bodyPr>
          <a:lstStyle/>
          <a:p>
            <a:pPr marL="285750" indent="-285750">
              <a:buFont typeface="Arial" charset="0"/>
              <a:buChar char="•"/>
            </a:pPr>
            <a:r>
              <a:rPr lang="en-US" sz="2400" dirty="0" smtClean="0"/>
              <a:t>As CTOs you need to measure your software productivity. </a:t>
            </a:r>
          </a:p>
          <a:p>
            <a:pPr marL="285750" indent="-285750">
              <a:buFont typeface="Arial" charset="0"/>
              <a:buChar char="•"/>
            </a:pPr>
            <a:r>
              <a:rPr lang="en-US" sz="2400" dirty="0" smtClean="0"/>
              <a:t>Integrations and deployments allow you two excellent KPIs to measure the success of your engineering team. </a:t>
            </a:r>
          </a:p>
          <a:p>
            <a:pPr marL="285750" indent="-285750">
              <a:buFont typeface="Arial" charset="0"/>
              <a:buChar char="•"/>
            </a:pPr>
            <a:r>
              <a:rPr lang="en-US" sz="2400" dirty="0" smtClean="0"/>
              <a:t>Successfully achieving CI/CD means a more efficient, smooth, effective process.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523" y="3094988"/>
            <a:ext cx="6072027" cy="2819155"/>
          </a:xfrm>
          <a:prstGeom prst="rect">
            <a:avLst/>
          </a:prstGeom>
        </p:spPr>
      </p:pic>
    </p:spTree>
    <p:extLst>
      <p:ext uri="{BB962C8B-B14F-4D97-AF65-F5344CB8AC3E}">
        <p14:creationId xmlns:p14="http://schemas.microsoft.com/office/powerpoint/2010/main" val="1846781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654411"/>
          </a:xfrm>
        </p:spPr>
        <p:txBody>
          <a:bodyPr>
            <a:normAutofit fontScale="90000"/>
          </a:bodyPr>
          <a:lstStyle/>
          <a:p>
            <a:r>
              <a:rPr lang="en-US" dirty="0" smtClean="0"/>
              <a:t>Confused? Good</a:t>
            </a:r>
            <a:r>
              <a:rPr lang="mr-IN" dirty="0" smtClean="0"/>
              <a:t>…</a:t>
            </a:r>
            <a:r>
              <a:rPr lang="en-GB" dirty="0" smtClean="0"/>
              <a:t>..ask questions!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6011" y="2040237"/>
            <a:ext cx="3657600" cy="3944137"/>
          </a:xfrm>
        </p:spPr>
      </p:pic>
    </p:spTree>
    <p:extLst>
      <p:ext uri="{BB962C8B-B14F-4D97-AF65-F5344CB8AC3E}">
        <p14:creationId xmlns:p14="http://schemas.microsoft.com/office/powerpoint/2010/main" val="1603757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your code looks like living in your version control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600" y="992022"/>
            <a:ext cx="6248400" cy="4808868"/>
          </a:xfrm>
        </p:spPr>
      </p:pic>
    </p:spTree>
    <p:extLst>
      <p:ext uri="{BB962C8B-B14F-4D97-AF65-F5344CB8AC3E}">
        <p14:creationId xmlns:p14="http://schemas.microsoft.com/office/powerpoint/2010/main" val="1477258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your code looks like when it 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600" y="1199102"/>
            <a:ext cx="6248400" cy="4394708"/>
          </a:xfrm>
        </p:spPr>
      </p:pic>
    </p:spTree>
    <p:extLst>
      <p:ext uri="{BB962C8B-B14F-4D97-AF65-F5344CB8AC3E}">
        <p14:creationId xmlns:p14="http://schemas.microsoft.com/office/powerpoint/2010/main" val="902665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How much can you mess with this car?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1600" y="1638407"/>
            <a:ext cx="6248400" cy="3516098"/>
          </a:xfrm>
        </p:spPr>
      </p:pic>
    </p:spTree>
    <p:extLst>
      <p:ext uri="{BB962C8B-B14F-4D97-AF65-F5344CB8AC3E}">
        <p14:creationId xmlns:p14="http://schemas.microsoft.com/office/powerpoint/2010/main" val="162570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 ops: the old school methods</a:t>
            </a:r>
            <a:endParaRPr lang="en-US" dirty="0"/>
          </a:p>
        </p:txBody>
      </p:sp>
      <p:sp>
        <p:nvSpPr>
          <p:cNvPr id="3" name="Content Placeholder 2"/>
          <p:cNvSpPr>
            <a:spLocks noGrp="1"/>
          </p:cNvSpPr>
          <p:nvPr>
            <p:ph idx="1"/>
          </p:nvPr>
        </p:nvSpPr>
        <p:spPr/>
        <p:txBody>
          <a:bodyPr/>
          <a:lstStyle/>
          <a:p>
            <a:pPr lvl="1"/>
            <a:r>
              <a:rPr lang="en-US" sz="2400" dirty="0" smtClean="0"/>
              <a:t>The role of </a:t>
            </a:r>
            <a:r>
              <a:rPr lang="en-US" sz="2400" b="1" dirty="0" smtClean="0"/>
              <a:t>Operations</a:t>
            </a:r>
            <a:r>
              <a:rPr lang="en-US" sz="2400" dirty="0" smtClean="0"/>
              <a:t> is to ensure </a:t>
            </a:r>
            <a:r>
              <a:rPr lang="en-US" sz="2400" b="1" dirty="0" smtClean="0"/>
              <a:t>stability. </a:t>
            </a:r>
            <a:r>
              <a:rPr lang="en-US" sz="2400" dirty="0" smtClean="0"/>
              <a:t>They must ensure that production works at all times.</a:t>
            </a:r>
          </a:p>
          <a:p>
            <a:pPr lvl="1"/>
            <a:r>
              <a:rPr lang="en-US" sz="2400" dirty="0" smtClean="0"/>
              <a:t>The role of </a:t>
            </a:r>
            <a:r>
              <a:rPr lang="en-US" sz="2400" b="1" dirty="0" smtClean="0"/>
              <a:t>developers</a:t>
            </a:r>
            <a:r>
              <a:rPr lang="en-US" sz="2400" dirty="0" smtClean="0"/>
              <a:t> is to ensure </a:t>
            </a:r>
            <a:r>
              <a:rPr lang="en-US" sz="2400" b="1" dirty="0" smtClean="0"/>
              <a:t>constant change</a:t>
            </a:r>
            <a:r>
              <a:rPr lang="en-US" sz="2400" dirty="0" smtClean="0"/>
              <a:t>- they update, advance, and alter the code base constantly.</a:t>
            </a:r>
          </a:p>
          <a:p>
            <a:pPr lvl="1"/>
            <a:r>
              <a:rPr lang="en-US" sz="2400" b="1" dirty="0" smtClean="0"/>
              <a:t>How do we get a handle on these opposing facets of software development?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21" y="3035923"/>
            <a:ext cx="4004133" cy="2381007"/>
          </a:xfrm>
          <a:prstGeom prst="rect">
            <a:avLst/>
          </a:prstGeom>
        </p:spPr>
      </p:pic>
    </p:spTree>
    <p:extLst>
      <p:ext uri="{BB962C8B-B14F-4D97-AF65-F5344CB8AC3E}">
        <p14:creationId xmlns:p14="http://schemas.microsoft.com/office/powerpoint/2010/main" val="82368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Ops and dev in conflict</a:t>
            </a:r>
            <a:endParaRPr lang="en-US" dirty="0"/>
          </a:p>
        </p:txBody>
      </p:sp>
      <p:sp>
        <p:nvSpPr>
          <p:cNvPr id="3" name="Content Placeholder 2"/>
          <p:cNvSpPr>
            <a:spLocks noGrp="1"/>
          </p:cNvSpPr>
          <p:nvPr>
            <p:ph idx="1"/>
          </p:nvPr>
        </p:nvSpPr>
        <p:spPr/>
        <p:txBody>
          <a:bodyPr>
            <a:normAutofit/>
          </a:bodyPr>
          <a:lstStyle/>
          <a:p>
            <a:r>
              <a:rPr lang="en-US" sz="2800" dirty="0" smtClean="0"/>
              <a:t>The ”Giant machine” metaphor</a:t>
            </a:r>
          </a:p>
          <a:p>
            <a:r>
              <a:rPr lang="en-US" sz="2800" i="1" dirty="0" smtClean="0"/>
              <a:t>How do we change the machine constantly whilst simultaneously “keeping it safe”?</a:t>
            </a:r>
          </a:p>
          <a:p>
            <a:r>
              <a:rPr lang="en-US" sz="2800" i="1" dirty="0" smtClean="0"/>
              <a:t>How do we alter the state of the machine without breaking it?</a:t>
            </a:r>
          </a:p>
          <a:p>
            <a:r>
              <a:rPr lang="en-US" sz="2800" i="1" dirty="0" smtClean="0"/>
              <a:t>“Everyone holds the pager” </a:t>
            </a:r>
            <a:r>
              <a:rPr lang="mr-IN" sz="2800" i="1" dirty="0" smtClean="0"/>
              <a:t>–</a:t>
            </a:r>
            <a:r>
              <a:rPr lang="en-US" sz="2800" i="1" dirty="0" smtClean="0"/>
              <a:t>Peter Chapman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22" y="2285999"/>
            <a:ext cx="4243984" cy="2502583"/>
          </a:xfrm>
          <a:prstGeom prst="rect">
            <a:avLst/>
          </a:prstGeom>
        </p:spPr>
      </p:pic>
    </p:spTree>
    <p:extLst>
      <p:ext uri="{BB962C8B-B14F-4D97-AF65-F5344CB8AC3E}">
        <p14:creationId xmlns:p14="http://schemas.microsoft.com/office/powerpoint/2010/main" val="169669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ecosystem:</a:t>
            </a:r>
            <a:br>
              <a:rPr lang="en-US" dirty="0" smtClean="0"/>
            </a:br>
            <a:r>
              <a:rPr lang="en-US" dirty="0" err="1" smtClean="0"/>
              <a:t>Devops</a:t>
            </a:r>
            <a:endParaRPr lang="en-US" dirty="0"/>
          </a:p>
        </p:txBody>
      </p:sp>
      <p:sp>
        <p:nvSpPr>
          <p:cNvPr id="3" name="Content Placeholder 2"/>
          <p:cNvSpPr>
            <a:spLocks noGrp="1"/>
          </p:cNvSpPr>
          <p:nvPr>
            <p:ph idx="1"/>
          </p:nvPr>
        </p:nvSpPr>
        <p:spPr/>
        <p:txBody>
          <a:bodyPr/>
          <a:lstStyle/>
          <a:p>
            <a:r>
              <a:rPr lang="en-US" sz="2800" dirty="0"/>
              <a:t>DevOps (a clipped compound of </a:t>
            </a:r>
            <a:r>
              <a:rPr lang="en-US" sz="2800" dirty="0" err="1"/>
              <a:t>DEVelopment</a:t>
            </a:r>
            <a:r>
              <a:rPr lang="en-US" sz="2800" dirty="0"/>
              <a:t> and </a:t>
            </a:r>
            <a:r>
              <a:rPr lang="en-US" sz="2800" dirty="0" err="1"/>
              <a:t>OPerationS</a:t>
            </a:r>
            <a:r>
              <a:rPr lang="en-US" sz="2800" dirty="0"/>
              <a:t>) is one of the fastest-growing areas in the programming and development </a:t>
            </a:r>
            <a:r>
              <a:rPr lang="en-US" sz="2800" dirty="0" smtClean="0"/>
              <a:t>world</a:t>
            </a:r>
          </a:p>
          <a:p>
            <a:endParaRPr lang="en-US" sz="2800" dirty="0"/>
          </a:p>
          <a:p>
            <a:r>
              <a:rPr lang="en-US" sz="2800" dirty="0" smtClean="0"/>
              <a:t>The concept came out of a meeting between Patrick </a:t>
            </a:r>
            <a:r>
              <a:rPr lang="en-US" sz="2800" dirty="0" err="1" smtClean="0"/>
              <a:t>Debois</a:t>
            </a:r>
            <a:r>
              <a:rPr lang="en-US" sz="2800" dirty="0" smtClean="0"/>
              <a:t> and Andrew Schafer at an Agile conference in 2008. The meeting led to spirited discussions around the best way to continuously deploy software.</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390557"/>
            <a:ext cx="3707680" cy="2121613"/>
          </a:xfrm>
          <a:prstGeom prst="rect">
            <a:avLst/>
          </a:prstGeom>
        </p:spPr>
      </p:pic>
    </p:spTree>
    <p:extLst>
      <p:ext uri="{BB962C8B-B14F-4D97-AF65-F5344CB8AC3E}">
        <p14:creationId xmlns:p14="http://schemas.microsoft.com/office/powerpoint/2010/main" val="1910821391"/>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12299</TotalTime>
  <Words>2348</Words>
  <Application>Microsoft Macintosh PowerPoint</Application>
  <PresentationFormat>Widescreen</PresentationFormat>
  <Paragraphs>194</Paragraphs>
  <Slides>36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Century Schoolbook</vt:lpstr>
      <vt:lpstr>Corbel</vt:lpstr>
      <vt:lpstr>Mangal</vt:lpstr>
      <vt:lpstr>Arial</vt:lpstr>
      <vt:lpstr>Headlines</vt:lpstr>
      <vt:lpstr>ContinuoUs integration </vt:lpstr>
      <vt:lpstr>Why should you care? </vt:lpstr>
      <vt:lpstr>What we’ll be covering</vt:lpstr>
      <vt:lpstr>What your code looks like living in your version control system</vt:lpstr>
      <vt:lpstr>What your code looks like when it works</vt:lpstr>
      <vt:lpstr>How much can you mess with this car? </vt:lpstr>
      <vt:lpstr>Dev ops: the old school methods</vt:lpstr>
      <vt:lpstr>Ops and dev in conflict</vt:lpstr>
      <vt:lpstr>The ecosystem: Devops</vt:lpstr>
      <vt:lpstr>DEVOPS to continuous integration</vt:lpstr>
      <vt:lpstr>Devops to continuous integration</vt:lpstr>
      <vt:lpstr>Devops to continuous integration</vt:lpstr>
      <vt:lpstr>Devops to continuous integration</vt:lpstr>
      <vt:lpstr>DEVOPS to continuous integration</vt:lpstr>
      <vt:lpstr>PowerPoint Presentation</vt:lpstr>
      <vt:lpstr>PowerPoint Presentation</vt:lpstr>
      <vt:lpstr>Continuous Integration and Games Development</vt:lpstr>
      <vt:lpstr>Regression Testing Frameworks</vt:lpstr>
      <vt:lpstr>Regression Testing Frameworks</vt:lpstr>
      <vt:lpstr>Continuous Integration in games</vt:lpstr>
      <vt:lpstr>Devops and CI: keeping the flow moving</vt:lpstr>
      <vt:lpstr>A quick side note about version control</vt:lpstr>
      <vt:lpstr>A quick side note about version control</vt:lpstr>
      <vt:lpstr>A quick side note about version control</vt:lpstr>
      <vt:lpstr>Devops and CI: keeping the flow moving</vt:lpstr>
      <vt:lpstr>Devops and CI: keeping the flow moving</vt:lpstr>
      <vt:lpstr>Failed report (usually about 2 minutes after code push)</vt:lpstr>
      <vt:lpstr>Different ci tools</vt:lpstr>
      <vt:lpstr>Ways to use ci tools</vt:lpstr>
      <vt:lpstr>CI tools: build agents</vt:lpstr>
      <vt:lpstr>Why does any of this matter to you?</vt:lpstr>
      <vt:lpstr>CI in broad context</vt:lpstr>
      <vt:lpstr>So where do we go from here with CI?</vt:lpstr>
      <vt:lpstr>CI: the future</vt:lpstr>
      <vt:lpstr>CI: the future</vt:lpstr>
      <vt:lpstr>Confused? Good…..ask 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dc:title>
  <dc:creator>Pombeiro, Fernando</dc:creator>
  <cp:lastModifiedBy>Pombeiro, Fernando</cp:lastModifiedBy>
  <cp:revision>105</cp:revision>
  <dcterms:created xsi:type="dcterms:W3CDTF">2017-11-21T09:48:09Z</dcterms:created>
  <dcterms:modified xsi:type="dcterms:W3CDTF">2017-12-01T16:24:45Z</dcterms:modified>
</cp:coreProperties>
</file>